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2C3D7-64C4-49A7-B7D0-A4C4A424D4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7AE26D-BC45-4D40-8DC9-39EC69745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4024E37-B90D-43B0-B35D-8EFBF73B4225}"/>
              </a:ext>
            </a:extLst>
          </p:cNvPr>
          <p:cNvSpPr>
            <a:spLocks noGrp="1"/>
          </p:cNvSpPr>
          <p:nvPr>
            <p:ph type="dt" sz="half" idx="10"/>
          </p:nvPr>
        </p:nvSpPr>
        <p:spPr/>
        <p:txBody>
          <a:bodyPr/>
          <a:lstStyle/>
          <a:p>
            <a:fld id="{7996238F-0EE5-4050-9584-CA4577CA893B}" type="datetimeFigureOut">
              <a:rPr lang="en-IN" smtClean="0"/>
              <a:t>25-10-2023</a:t>
            </a:fld>
            <a:endParaRPr lang="en-IN"/>
          </a:p>
        </p:txBody>
      </p:sp>
      <p:sp>
        <p:nvSpPr>
          <p:cNvPr id="5" name="Footer Placeholder 4">
            <a:extLst>
              <a:ext uri="{FF2B5EF4-FFF2-40B4-BE49-F238E27FC236}">
                <a16:creationId xmlns:a16="http://schemas.microsoft.com/office/drawing/2014/main" id="{20EEFB84-61BA-4262-B41D-A4C3B9630B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356DC2-C5D2-4EA1-90B4-9780FAE12BD1}"/>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4225512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8A817-8CF2-41FB-B3D8-56A97EA265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6E537BA-3614-40B9-884F-63DF0D1581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1FC097-3BD1-42A6-B384-D656FF59780F}"/>
              </a:ext>
            </a:extLst>
          </p:cNvPr>
          <p:cNvSpPr>
            <a:spLocks noGrp="1"/>
          </p:cNvSpPr>
          <p:nvPr>
            <p:ph type="dt" sz="half" idx="10"/>
          </p:nvPr>
        </p:nvSpPr>
        <p:spPr/>
        <p:txBody>
          <a:bodyPr/>
          <a:lstStyle/>
          <a:p>
            <a:fld id="{7996238F-0EE5-4050-9584-CA4577CA893B}" type="datetimeFigureOut">
              <a:rPr lang="en-IN" smtClean="0"/>
              <a:t>25-10-2023</a:t>
            </a:fld>
            <a:endParaRPr lang="en-IN"/>
          </a:p>
        </p:txBody>
      </p:sp>
      <p:sp>
        <p:nvSpPr>
          <p:cNvPr id="5" name="Footer Placeholder 4">
            <a:extLst>
              <a:ext uri="{FF2B5EF4-FFF2-40B4-BE49-F238E27FC236}">
                <a16:creationId xmlns:a16="http://schemas.microsoft.com/office/drawing/2014/main" id="{27E7335B-8B4C-49C2-BE4B-0F2A3595CD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C91F30-449F-4DBD-8DA1-EEA3EFE4FCB2}"/>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2537511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56051C-753A-4C47-9265-ACD2D16D1F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0068C7-9F76-4CBC-A99E-B33EF88BBE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8DC293-BF55-4648-A15A-8AF14BC02AC6}"/>
              </a:ext>
            </a:extLst>
          </p:cNvPr>
          <p:cNvSpPr>
            <a:spLocks noGrp="1"/>
          </p:cNvSpPr>
          <p:nvPr>
            <p:ph type="dt" sz="half" idx="10"/>
          </p:nvPr>
        </p:nvSpPr>
        <p:spPr/>
        <p:txBody>
          <a:bodyPr/>
          <a:lstStyle/>
          <a:p>
            <a:fld id="{7996238F-0EE5-4050-9584-CA4577CA893B}" type="datetimeFigureOut">
              <a:rPr lang="en-IN" smtClean="0"/>
              <a:t>25-10-2023</a:t>
            </a:fld>
            <a:endParaRPr lang="en-IN"/>
          </a:p>
        </p:txBody>
      </p:sp>
      <p:sp>
        <p:nvSpPr>
          <p:cNvPr id="5" name="Footer Placeholder 4">
            <a:extLst>
              <a:ext uri="{FF2B5EF4-FFF2-40B4-BE49-F238E27FC236}">
                <a16:creationId xmlns:a16="http://schemas.microsoft.com/office/drawing/2014/main" id="{54AC9973-B55B-4091-86E0-567B8A895E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AD5BCB-94D4-4C2D-A4EE-F115FAD14807}"/>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3801729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B6F5-8CFE-4374-8F43-B7BEEC1C96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668B8C6-B7BB-4E0E-A132-6075B6BF01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1C5284-7049-439D-ABD4-729AA6469DC7}"/>
              </a:ext>
            </a:extLst>
          </p:cNvPr>
          <p:cNvSpPr>
            <a:spLocks noGrp="1"/>
          </p:cNvSpPr>
          <p:nvPr>
            <p:ph type="dt" sz="half" idx="10"/>
          </p:nvPr>
        </p:nvSpPr>
        <p:spPr/>
        <p:txBody>
          <a:bodyPr/>
          <a:lstStyle/>
          <a:p>
            <a:fld id="{7996238F-0EE5-4050-9584-CA4577CA893B}" type="datetimeFigureOut">
              <a:rPr lang="en-IN" smtClean="0"/>
              <a:t>25-10-2023</a:t>
            </a:fld>
            <a:endParaRPr lang="en-IN"/>
          </a:p>
        </p:txBody>
      </p:sp>
      <p:sp>
        <p:nvSpPr>
          <p:cNvPr id="5" name="Footer Placeholder 4">
            <a:extLst>
              <a:ext uri="{FF2B5EF4-FFF2-40B4-BE49-F238E27FC236}">
                <a16:creationId xmlns:a16="http://schemas.microsoft.com/office/drawing/2014/main" id="{FCF327AA-09BB-473B-A640-4C8C1CA172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226439-C0C5-444E-A772-60809A528005}"/>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1453517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F9D07-E148-4089-AB5D-510BF836EC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984CDA1-99A0-40B5-8CC4-8F99D14DAD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0965A1-6BD4-46D0-81B9-387F166BAB88}"/>
              </a:ext>
            </a:extLst>
          </p:cNvPr>
          <p:cNvSpPr>
            <a:spLocks noGrp="1"/>
          </p:cNvSpPr>
          <p:nvPr>
            <p:ph type="dt" sz="half" idx="10"/>
          </p:nvPr>
        </p:nvSpPr>
        <p:spPr/>
        <p:txBody>
          <a:bodyPr/>
          <a:lstStyle/>
          <a:p>
            <a:fld id="{7996238F-0EE5-4050-9584-CA4577CA893B}" type="datetimeFigureOut">
              <a:rPr lang="en-IN" smtClean="0"/>
              <a:t>25-10-2023</a:t>
            </a:fld>
            <a:endParaRPr lang="en-IN"/>
          </a:p>
        </p:txBody>
      </p:sp>
      <p:sp>
        <p:nvSpPr>
          <p:cNvPr id="5" name="Footer Placeholder 4">
            <a:extLst>
              <a:ext uri="{FF2B5EF4-FFF2-40B4-BE49-F238E27FC236}">
                <a16:creationId xmlns:a16="http://schemas.microsoft.com/office/drawing/2014/main" id="{49EA391E-08F3-4E13-984B-A041C35877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B73E4A-CDC4-46FC-96AE-902BF4B71C14}"/>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4265223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6A20-210F-4F29-A834-11DD4024300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CF2CE4F-7059-4EB8-AC98-AF8669D54A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F9B144-39A3-4CA9-9A58-503862FF43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F825E1B-1AA3-47FC-ACBF-8169D886D15A}"/>
              </a:ext>
            </a:extLst>
          </p:cNvPr>
          <p:cNvSpPr>
            <a:spLocks noGrp="1"/>
          </p:cNvSpPr>
          <p:nvPr>
            <p:ph type="dt" sz="half" idx="10"/>
          </p:nvPr>
        </p:nvSpPr>
        <p:spPr/>
        <p:txBody>
          <a:bodyPr/>
          <a:lstStyle/>
          <a:p>
            <a:fld id="{7996238F-0EE5-4050-9584-CA4577CA893B}" type="datetimeFigureOut">
              <a:rPr lang="en-IN" smtClean="0"/>
              <a:t>25-10-2023</a:t>
            </a:fld>
            <a:endParaRPr lang="en-IN"/>
          </a:p>
        </p:txBody>
      </p:sp>
      <p:sp>
        <p:nvSpPr>
          <p:cNvPr id="6" name="Footer Placeholder 5">
            <a:extLst>
              <a:ext uri="{FF2B5EF4-FFF2-40B4-BE49-F238E27FC236}">
                <a16:creationId xmlns:a16="http://schemas.microsoft.com/office/drawing/2014/main" id="{F0048E17-AD19-4F07-843D-6CD164B570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B196B5-0F69-4337-A6C0-C481FB13039A}"/>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2660030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6B629-47D3-4F44-AFBD-A886E540727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9C1E6C-097E-4E13-96AC-4A087FA7CD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20F757-AF38-4F8F-83B7-5BACB4D188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90CEFDE-2126-492F-872C-ACE4D54F7A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CC197F-FA43-4340-BFBA-E777AA42DE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EEFBE7E-790A-4D1C-A5A2-A45C7EE16900}"/>
              </a:ext>
            </a:extLst>
          </p:cNvPr>
          <p:cNvSpPr>
            <a:spLocks noGrp="1"/>
          </p:cNvSpPr>
          <p:nvPr>
            <p:ph type="dt" sz="half" idx="10"/>
          </p:nvPr>
        </p:nvSpPr>
        <p:spPr/>
        <p:txBody>
          <a:bodyPr/>
          <a:lstStyle/>
          <a:p>
            <a:fld id="{7996238F-0EE5-4050-9584-CA4577CA893B}" type="datetimeFigureOut">
              <a:rPr lang="en-IN" smtClean="0"/>
              <a:t>25-10-2023</a:t>
            </a:fld>
            <a:endParaRPr lang="en-IN"/>
          </a:p>
        </p:txBody>
      </p:sp>
      <p:sp>
        <p:nvSpPr>
          <p:cNvPr id="8" name="Footer Placeholder 7">
            <a:extLst>
              <a:ext uri="{FF2B5EF4-FFF2-40B4-BE49-F238E27FC236}">
                <a16:creationId xmlns:a16="http://schemas.microsoft.com/office/drawing/2014/main" id="{792CA378-A701-4215-9426-FDDA1BDF622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CE7CF04-ECB0-4B65-907E-3EE7B7AB942A}"/>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3307443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F0AE-29F7-44AC-A39C-87357718F81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C4C86EB-ABD3-49BE-95C0-87BAEA8988D3}"/>
              </a:ext>
            </a:extLst>
          </p:cNvPr>
          <p:cNvSpPr>
            <a:spLocks noGrp="1"/>
          </p:cNvSpPr>
          <p:nvPr>
            <p:ph type="dt" sz="half" idx="10"/>
          </p:nvPr>
        </p:nvSpPr>
        <p:spPr/>
        <p:txBody>
          <a:bodyPr/>
          <a:lstStyle/>
          <a:p>
            <a:fld id="{7996238F-0EE5-4050-9584-CA4577CA893B}" type="datetimeFigureOut">
              <a:rPr lang="en-IN" smtClean="0"/>
              <a:t>25-10-2023</a:t>
            </a:fld>
            <a:endParaRPr lang="en-IN"/>
          </a:p>
        </p:txBody>
      </p:sp>
      <p:sp>
        <p:nvSpPr>
          <p:cNvPr id="4" name="Footer Placeholder 3">
            <a:extLst>
              <a:ext uri="{FF2B5EF4-FFF2-40B4-BE49-F238E27FC236}">
                <a16:creationId xmlns:a16="http://schemas.microsoft.com/office/drawing/2014/main" id="{52D74517-78FA-4E5B-83F9-E92036A4B47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51EB647-7941-46E1-AF66-1A375261555D}"/>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694771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671B45-E1B0-4F68-ABE5-D5D61B16F2FF}"/>
              </a:ext>
            </a:extLst>
          </p:cNvPr>
          <p:cNvSpPr>
            <a:spLocks noGrp="1"/>
          </p:cNvSpPr>
          <p:nvPr>
            <p:ph type="dt" sz="half" idx="10"/>
          </p:nvPr>
        </p:nvSpPr>
        <p:spPr/>
        <p:txBody>
          <a:bodyPr/>
          <a:lstStyle/>
          <a:p>
            <a:fld id="{7996238F-0EE5-4050-9584-CA4577CA893B}" type="datetimeFigureOut">
              <a:rPr lang="en-IN" smtClean="0"/>
              <a:t>25-10-2023</a:t>
            </a:fld>
            <a:endParaRPr lang="en-IN"/>
          </a:p>
        </p:txBody>
      </p:sp>
      <p:sp>
        <p:nvSpPr>
          <p:cNvPr id="3" name="Footer Placeholder 2">
            <a:extLst>
              <a:ext uri="{FF2B5EF4-FFF2-40B4-BE49-F238E27FC236}">
                <a16:creationId xmlns:a16="http://schemas.microsoft.com/office/drawing/2014/main" id="{91CC92EB-43BA-49CD-AA2E-CA4695F1DEA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3241517-0D35-47A1-853E-A9B93CD38E0F}"/>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212997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548BE-A583-40F6-9DC9-CD8B73FAB6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0041988-CA7A-482B-920D-4318A65777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EDE8805-6D94-46DC-8495-69DBBB76D8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27FE2-C34A-48C4-815E-28A41EC18EBF}"/>
              </a:ext>
            </a:extLst>
          </p:cNvPr>
          <p:cNvSpPr>
            <a:spLocks noGrp="1"/>
          </p:cNvSpPr>
          <p:nvPr>
            <p:ph type="dt" sz="half" idx="10"/>
          </p:nvPr>
        </p:nvSpPr>
        <p:spPr/>
        <p:txBody>
          <a:bodyPr/>
          <a:lstStyle/>
          <a:p>
            <a:fld id="{7996238F-0EE5-4050-9584-CA4577CA893B}" type="datetimeFigureOut">
              <a:rPr lang="en-IN" smtClean="0"/>
              <a:t>25-10-2023</a:t>
            </a:fld>
            <a:endParaRPr lang="en-IN"/>
          </a:p>
        </p:txBody>
      </p:sp>
      <p:sp>
        <p:nvSpPr>
          <p:cNvPr id="6" name="Footer Placeholder 5">
            <a:extLst>
              <a:ext uri="{FF2B5EF4-FFF2-40B4-BE49-F238E27FC236}">
                <a16:creationId xmlns:a16="http://schemas.microsoft.com/office/drawing/2014/main" id="{7B63DC5D-EA04-4A1B-8EE1-311CB7400F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4DAA96-DCC5-4917-AE35-AD3B2422160A}"/>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2169314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1866-608D-470A-A362-9873A73A52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3A63E1B-2177-4F52-80E5-836DC9DF39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737A4C0-3FEC-47DA-BC27-25149210EA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C209ED-D1B9-4F56-947A-489940252A8C}"/>
              </a:ext>
            </a:extLst>
          </p:cNvPr>
          <p:cNvSpPr>
            <a:spLocks noGrp="1"/>
          </p:cNvSpPr>
          <p:nvPr>
            <p:ph type="dt" sz="half" idx="10"/>
          </p:nvPr>
        </p:nvSpPr>
        <p:spPr/>
        <p:txBody>
          <a:bodyPr/>
          <a:lstStyle/>
          <a:p>
            <a:fld id="{7996238F-0EE5-4050-9584-CA4577CA893B}" type="datetimeFigureOut">
              <a:rPr lang="en-IN" smtClean="0"/>
              <a:t>25-10-2023</a:t>
            </a:fld>
            <a:endParaRPr lang="en-IN"/>
          </a:p>
        </p:txBody>
      </p:sp>
      <p:sp>
        <p:nvSpPr>
          <p:cNvPr id="6" name="Footer Placeholder 5">
            <a:extLst>
              <a:ext uri="{FF2B5EF4-FFF2-40B4-BE49-F238E27FC236}">
                <a16:creationId xmlns:a16="http://schemas.microsoft.com/office/drawing/2014/main" id="{5A21F7C4-F029-43F1-B37C-47128519C2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7A9152-A908-45DF-9B02-6A61CAE61671}"/>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3909139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8D06E2-81E2-4978-90EC-CBFB07AFC5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466969-95E5-494F-BCAF-E2C9E4808D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88BE36-5149-4A19-B7B0-C253DB79D8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96238F-0EE5-4050-9584-CA4577CA893B}" type="datetimeFigureOut">
              <a:rPr lang="en-IN" smtClean="0"/>
              <a:t>25-10-2023</a:t>
            </a:fld>
            <a:endParaRPr lang="en-IN"/>
          </a:p>
        </p:txBody>
      </p:sp>
      <p:sp>
        <p:nvSpPr>
          <p:cNvPr id="5" name="Footer Placeholder 4">
            <a:extLst>
              <a:ext uri="{FF2B5EF4-FFF2-40B4-BE49-F238E27FC236}">
                <a16:creationId xmlns:a16="http://schemas.microsoft.com/office/drawing/2014/main" id="{32617EA0-ACE0-4928-BBA3-DAF227C2FF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CC7986B-A772-4620-A42D-8916B13358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C2E34C-A93B-4959-92F6-0A0E7E3CC504}" type="slidenum">
              <a:rPr lang="en-IN" smtClean="0"/>
              <a:t>‹#›</a:t>
            </a:fld>
            <a:endParaRPr lang="en-IN"/>
          </a:p>
        </p:txBody>
      </p:sp>
    </p:spTree>
    <p:extLst>
      <p:ext uri="{BB962C8B-B14F-4D97-AF65-F5344CB8AC3E}">
        <p14:creationId xmlns:p14="http://schemas.microsoft.com/office/powerpoint/2010/main" val="2999164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orbi.uliege.be/bitstream/2268/9357/1/geurts-mlj-advance.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D98E1-794F-479A-AA2A-7D63D78346A8}"/>
              </a:ext>
            </a:extLst>
          </p:cNvPr>
          <p:cNvSpPr>
            <a:spLocks noGrp="1"/>
          </p:cNvSpPr>
          <p:nvPr>
            <p:ph type="title"/>
          </p:nvPr>
        </p:nvSpPr>
        <p:spPr>
          <a:xfrm>
            <a:off x="838200" y="365125"/>
            <a:ext cx="10515600" cy="772795"/>
          </a:xfrm>
        </p:spPr>
        <p:txBody>
          <a:bodyPr/>
          <a:lstStyle/>
          <a:p>
            <a:r>
              <a:rPr lang="en-IN" dirty="0"/>
              <a:t>Boosting</a:t>
            </a:r>
          </a:p>
        </p:txBody>
      </p:sp>
      <p:sp>
        <p:nvSpPr>
          <p:cNvPr id="5" name="Content Placeholder 4">
            <a:extLst>
              <a:ext uri="{FF2B5EF4-FFF2-40B4-BE49-F238E27FC236}">
                <a16:creationId xmlns:a16="http://schemas.microsoft.com/office/drawing/2014/main" id="{360BBFDD-D359-4607-806D-CB4C1E96074E}"/>
              </a:ext>
            </a:extLst>
          </p:cNvPr>
          <p:cNvSpPr>
            <a:spLocks noGrp="1"/>
          </p:cNvSpPr>
          <p:nvPr>
            <p:ph idx="1"/>
          </p:nvPr>
        </p:nvSpPr>
        <p:spPr>
          <a:xfrm>
            <a:off x="838200" y="1026160"/>
            <a:ext cx="10515600" cy="5150803"/>
          </a:xfrm>
        </p:spPr>
        <p:txBody>
          <a:bodyPr>
            <a:normAutofit/>
          </a:bodyPr>
          <a:lstStyle/>
          <a:p>
            <a:pPr marL="0" indent="0">
              <a:buNone/>
            </a:pPr>
            <a:r>
              <a:rPr lang="en-US" sz="1600" b="1" dirty="0">
                <a:solidFill>
                  <a:srgbClr val="273239"/>
                </a:solidFill>
                <a:effectLst/>
              </a:rPr>
              <a:t>Boosting</a:t>
            </a:r>
            <a:r>
              <a:rPr lang="en-US" sz="1600" b="0" dirty="0">
                <a:solidFill>
                  <a:srgbClr val="273239"/>
                </a:solidFill>
                <a:effectLst/>
              </a:rPr>
              <a:t> is an ensemble modeling technique that attempts to build a strong learner from the number of weak learners. It is done by building a model by using weak models in series. </a:t>
            </a:r>
            <a:r>
              <a:rPr lang="en-US" sz="1600" dirty="0"/>
              <a:t>Boosting combines weak learners (usually decision trees with only one split, called decision stumps) </a:t>
            </a:r>
            <a:r>
              <a:rPr lang="en-US" sz="1600" dirty="0">
                <a:effectLst/>
              </a:rPr>
              <a:t>sequentially, so that each new tree corrects the errors of the previous </a:t>
            </a:r>
            <a:r>
              <a:rPr lang="en-US" sz="1600" dirty="0" err="1">
                <a:effectLst/>
              </a:rPr>
              <a:t>one.</a:t>
            </a:r>
            <a:r>
              <a:rPr lang="en-US" sz="1600" b="0" dirty="0" err="1">
                <a:solidFill>
                  <a:srgbClr val="273239"/>
                </a:solidFill>
                <a:effectLst/>
              </a:rPr>
              <a:t>Firstly</a:t>
            </a:r>
            <a:r>
              <a:rPr lang="en-US" sz="1600" b="0" dirty="0">
                <a:solidFill>
                  <a:srgbClr val="273239"/>
                </a:solidFill>
                <a:effectLst/>
              </a:rPr>
              <a:t>, a model is built from the training data. Then the second model is built which tries to correct the errors present in the first model. This procedure is continued, and models are added until either the complete training data set is predicted correctly, or the maximum number of models are added.</a:t>
            </a:r>
            <a:endParaRPr lang="en-IN" sz="1600" dirty="0"/>
          </a:p>
        </p:txBody>
      </p:sp>
      <p:pic>
        <p:nvPicPr>
          <p:cNvPr id="7" name="Picture 6">
            <a:extLst>
              <a:ext uri="{FF2B5EF4-FFF2-40B4-BE49-F238E27FC236}">
                <a16:creationId xmlns:a16="http://schemas.microsoft.com/office/drawing/2014/main" id="{80665C67-68B9-4833-ACE8-83E4FC544372}"/>
              </a:ext>
            </a:extLst>
          </p:cNvPr>
          <p:cNvPicPr>
            <a:picLocks noChangeAspect="1"/>
          </p:cNvPicPr>
          <p:nvPr/>
        </p:nvPicPr>
        <p:blipFill>
          <a:blip r:embed="rId2"/>
          <a:stretch>
            <a:fillRect/>
          </a:stretch>
        </p:blipFill>
        <p:spPr>
          <a:xfrm>
            <a:off x="1766887" y="2499360"/>
            <a:ext cx="8658225" cy="4185920"/>
          </a:xfrm>
          <a:prstGeom prst="rect">
            <a:avLst/>
          </a:prstGeom>
        </p:spPr>
      </p:pic>
    </p:spTree>
    <p:extLst>
      <p:ext uri="{BB962C8B-B14F-4D97-AF65-F5344CB8AC3E}">
        <p14:creationId xmlns:p14="http://schemas.microsoft.com/office/powerpoint/2010/main" val="183899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D98E1-794F-479A-AA2A-7D63D78346A8}"/>
              </a:ext>
            </a:extLst>
          </p:cNvPr>
          <p:cNvSpPr>
            <a:spLocks noGrp="1"/>
          </p:cNvSpPr>
          <p:nvPr>
            <p:ph type="title"/>
          </p:nvPr>
        </p:nvSpPr>
        <p:spPr>
          <a:xfrm>
            <a:off x="838200" y="120015"/>
            <a:ext cx="10515600" cy="520700"/>
          </a:xfrm>
        </p:spPr>
        <p:txBody>
          <a:bodyPr>
            <a:normAutofit/>
          </a:bodyPr>
          <a:lstStyle/>
          <a:p>
            <a:r>
              <a:rPr lang="en-IN" sz="2800" dirty="0" err="1"/>
              <a:t>XGBoost</a:t>
            </a:r>
            <a:endParaRPr lang="en-IN" sz="2800" dirty="0"/>
          </a:p>
        </p:txBody>
      </p:sp>
      <p:pic>
        <p:nvPicPr>
          <p:cNvPr id="8" name="Picture 7">
            <a:extLst>
              <a:ext uri="{FF2B5EF4-FFF2-40B4-BE49-F238E27FC236}">
                <a16:creationId xmlns:a16="http://schemas.microsoft.com/office/drawing/2014/main" id="{A0BFB432-6CD5-45D4-9D85-E0B5676FBB9A}"/>
              </a:ext>
            </a:extLst>
          </p:cNvPr>
          <p:cNvPicPr>
            <a:picLocks noChangeAspect="1"/>
          </p:cNvPicPr>
          <p:nvPr/>
        </p:nvPicPr>
        <p:blipFill>
          <a:blip r:embed="rId2"/>
          <a:stretch>
            <a:fillRect/>
          </a:stretch>
        </p:blipFill>
        <p:spPr>
          <a:xfrm>
            <a:off x="776287" y="640715"/>
            <a:ext cx="8677275" cy="2621280"/>
          </a:xfrm>
          <a:prstGeom prst="rect">
            <a:avLst/>
          </a:prstGeom>
        </p:spPr>
      </p:pic>
      <p:pic>
        <p:nvPicPr>
          <p:cNvPr id="10" name="Picture 9">
            <a:extLst>
              <a:ext uri="{FF2B5EF4-FFF2-40B4-BE49-F238E27FC236}">
                <a16:creationId xmlns:a16="http://schemas.microsoft.com/office/drawing/2014/main" id="{BEF03A03-6F91-49EC-82B3-B1065CAC0D68}"/>
              </a:ext>
            </a:extLst>
          </p:cNvPr>
          <p:cNvPicPr>
            <a:picLocks noChangeAspect="1"/>
          </p:cNvPicPr>
          <p:nvPr/>
        </p:nvPicPr>
        <p:blipFill>
          <a:blip r:embed="rId3"/>
          <a:stretch>
            <a:fillRect/>
          </a:stretch>
        </p:blipFill>
        <p:spPr>
          <a:xfrm>
            <a:off x="776287" y="3714750"/>
            <a:ext cx="8801100" cy="3143250"/>
          </a:xfrm>
          <a:prstGeom prst="rect">
            <a:avLst/>
          </a:prstGeom>
        </p:spPr>
      </p:pic>
      <p:sp>
        <p:nvSpPr>
          <p:cNvPr id="11" name="TextBox 10">
            <a:extLst>
              <a:ext uri="{FF2B5EF4-FFF2-40B4-BE49-F238E27FC236}">
                <a16:creationId xmlns:a16="http://schemas.microsoft.com/office/drawing/2014/main" id="{593F3883-136F-4B9D-A1E0-761E1271FE21}"/>
              </a:ext>
            </a:extLst>
          </p:cNvPr>
          <p:cNvSpPr txBox="1"/>
          <p:nvPr/>
        </p:nvSpPr>
        <p:spPr>
          <a:xfrm>
            <a:off x="776287" y="3291840"/>
            <a:ext cx="2170113" cy="369332"/>
          </a:xfrm>
          <a:prstGeom prst="rect">
            <a:avLst/>
          </a:prstGeom>
          <a:noFill/>
        </p:spPr>
        <p:txBody>
          <a:bodyPr wrap="square" rtlCol="0">
            <a:spAutoFit/>
          </a:bodyPr>
          <a:lstStyle/>
          <a:p>
            <a:r>
              <a:rPr lang="en-IN" dirty="0"/>
              <a:t>LIGHT GBM</a:t>
            </a:r>
          </a:p>
        </p:txBody>
      </p:sp>
    </p:spTree>
    <p:extLst>
      <p:ext uri="{BB962C8B-B14F-4D97-AF65-F5344CB8AC3E}">
        <p14:creationId xmlns:p14="http://schemas.microsoft.com/office/powerpoint/2010/main" val="559554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6B315E-9D28-4C52-BCCC-B989FFB20AD9}"/>
              </a:ext>
            </a:extLst>
          </p:cNvPr>
          <p:cNvSpPr>
            <a:spLocks noGrp="1"/>
          </p:cNvSpPr>
          <p:nvPr>
            <p:ph type="title"/>
          </p:nvPr>
        </p:nvSpPr>
        <p:spPr>
          <a:xfrm>
            <a:off x="314960" y="112712"/>
            <a:ext cx="11038840" cy="568325"/>
          </a:xfrm>
        </p:spPr>
        <p:txBody>
          <a:bodyPr>
            <a:normAutofit/>
          </a:bodyPr>
          <a:lstStyle/>
          <a:p>
            <a:r>
              <a:rPr lang="en-IN" sz="2800" dirty="0"/>
              <a:t>ADABOOST</a:t>
            </a:r>
          </a:p>
        </p:txBody>
      </p:sp>
      <p:pic>
        <p:nvPicPr>
          <p:cNvPr id="11" name="Picture 10">
            <a:extLst>
              <a:ext uri="{FF2B5EF4-FFF2-40B4-BE49-F238E27FC236}">
                <a16:creationId xmlns:a16="http://schemas.microsoft.com/office/drawing/2014/main" id="{9B6801BF-327A-45A5-A80B-11F687B60205}"/>
              </a:ext>
            </a:extLst>
          </p:cNvPr>
          <p:cNvPicPr>
            <a:picLocks noChangeAspect="1"/>
          </p:cNvPicPr>
          <p:nvPr/>
        </p:nvPicPr>
        <p:blipFill>
          <a:blip r:embed="rId2"/>
          <a:stretch>
            <a:fillRect/>
          </a:stretch>
        </p:blipFill>
        <p:spPr>
          <a:xfrm>
            <a:off x="396240" y="556418"/>
            <a:ext cx="7503160" cy="2584451"/>
          </a:xfrm>
          <a:prstGeom prst="rect">
            <a:avLst/>
          </a:prstGeom>
        </p:spPr>
      </p:pic>
      <p:sp>
        <p:nvSpPr>
          <p:cNvPr id="14" name="Title 4">
            <a:extLst>
              <a:ext uri="{FF2B5EF4-FFF2-40B4-BE49-F238E27FC236}">
                <a16:creationId xmlns:a16="http://schemas.microsoft.com/office/drawing/2014/main" id="{D803676C-B08E-422A-9A9B-0D778305578C}"/>
              </a:ext>
            </a:extLst>
          </p:cNvPr>
          <p:cNvSpPr txBox="1">
            <a:spLocks/>
          </p:cNvSpPr>
          <p:nvPr/>
        </p:nvSpPr>
        <p:spPr>
          <a:xfrm>
            <a:off x="314960" y="3201037"/>
            <a:ext cx="7584440" cy="5683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dirty="0"/>
              <a:t>CATBOOST</a:t>
            </a:r>
          </a:p>
        </p:txBody>
      </p:sp>
      <p:pic>
        <p:nvPicPr>
          <p:cNvPr id="15" name="Picture 14">
            <a:extLst>
              <a:ext uri="{FF2B5EF4-FFF2-40B4-BE49-F238E27FC236}">
                <a16:creationId xmlns:a16="http://schemas.microsoft.com/office/drawing/2014/main" id="{E70B0F0F-DDD8-446E-A9E9-0D5742ED029A}"/>
              </a:ext>
            </a:extLst>
          </p:cNvPr>
          <p:cNvPicPr>
            <a:picLocks noChangeAspect="1"/>
          </p:cNvPicPr>
          <p:nvPr/>
        </p:nvPicPr>
        <p:blipFill>
          <a:blip r:embed="rId3"/>
          <a:stretch>
            <a:fillRect/>
          </a:stretch>
        </p:blipFill>
        <p:spPr>
          <a:xfrm>
            <a:off x="396240" y="3611563"/>
            <a:ext cx="7503160" cy="3133725"/>
          </a:xfrm>
          <a:prstGeom prst="rect">
            <a:avLst/>
          </a:prstGeom>
        </p:spPr>
      </p:pic>
      <p:pic>
        <p:nvPicPr>
          <p:cNvPr id="17" name="Picture 16">
            <a:extLst>
              <a:ext uri="{FF2B5EF4-FFF2-40B4-BE49-F238E27FC236}">
                <a16:creationId xmlns:a16="http://schemas.microsoft.com/office/drawing/2014/main" id="{14A0245A-D137-4A8A-BB82-86C86687D534}"/>
              </a:ext>
            </a:extLst>
          </p:cNvPr>
          <p:cNvPicPr>
            <a:picLocks noChangeAspect="1"/>
          </p:cNvPicPr>
          <p:nvPr/>
        </p:nvPicPr>
        <p:blipFill>
          <a:blip r:embed="rId4"/>
          <a:stretch>
            <a:fillRect/>
          </a:stretch>
        </p:blipFill>
        <p:spPr>
          <a:xfrm>
            <a:off x="8217535" y="2207893"/>
            <a:ext cx="3850641" cy="3857625"/>
          </a:xfrm>
          <a:prstGeom prst="rect">
            <a:avLst/>
          </a:prstGeom>
        </p:spPr>
      </p:pic>
      <p:sp>
        <p:nvSpPr>
          <p:cNvPr id="18" name="TextBox 17">
            <a:extLst>
              <a:ext uri="{FF2B5EF4-FFF2-40B4-BE49-F238E27FC236}">
                <a16:creationId xmlns:a16="http://schemas.microsoft.com/office/drawing/2014/main" id="{59FC28BA-64AC-422F-808F-D3CE7C6D8FE5}"/>
              </a:ext>
            </a:extLst>
          </p:cNvPr>
          <p:cNvSpPr txBox="1"/>
          <p:nvPr/>
        </p:nvSpPr>
        <p:spPr>
          <a:xfrm>
            <a:off x="8341360" y="556418"/>
            <a:ext cx="3454400" cy="1477328"/>
          </a:xfrm>
          <a:prstGeom prst="rect">
            <a:avLst/>
          </a:prstGeom>
          <a:noFill/>
        </p:spPr>
        <p:txBody>
          <a:bodyPr wrap="square" rtlCol="0">
            <a:spAutoFit/>
          </a:bodyPr>
          <a:lstStyle/>
          <a:p>
            <a:r>
              <a:rPr lang="en-US" b="0" i="0" dirty="0">
                <a:solidFill>
                  <a:srgbClr val="273239"/>
                </a:solidFill>
                <a:effectLst/>
                <a:latin typeface="Nunito" pitchFamily="2" charset="0"/>
              </a:rPr>
              <a:t>To visualize the performance of all the algorithms on the same data, we can also plot the graph between the </a:t>
            </a:r>
            <a:r>
              <a:rPr lang="en-US" b="0" i="0" dirty="0" err="1">
                <a:solidFill>
                  <a:srgbClr val="273239"/>
                </a:solidFill>
                <a:effectLst/>
                <a:latin typeface="Nunito" pitchFamily="2" charset="0"/>
              </a:rPr>
              <a:t>y_test</a:t>
            </a:r>
            <a:r>
              <a:rPr lang="en-US" b="0" i="0" dirty="0">
                <a:solidFill>
                  <a:srgbClr val="273239"/>
                </a:solidFill>
                <a:effectLst/>
                <a:latin typeface="Nunito" pitchFamily="2" charset="0"/>
              </a:rPr>
              <a:t> and </a:t>
            </a:r>
            <a:r>
              <a:rPr lang="en-US" b="0" i="0" dirty="0" err="1">
                <a:solidFill>
                  <a:srgbClr val="273239"/>
                </a:solidFill>
                <a:effectLst/>
                <a:latin typeface="Nunito" pitchFamily="2" charset="0"/>
              </a:rPr>
              <a:t>y_pred</a:t>
            </a:r>
            <a:r>
              <a:rPr lang="en-US" b="0" i="0" dirty="0">
                <a:solidFill>
                  <a:srgbClr val="273239"/>
                </a:solidFill>
                <a:effectLst/>
                <a:latin typeface="Nunito" pitchFamily="2" charset="0"/>
              </a:rPr>
              <a:t> of all the algorithms.</a:t>
            </a:r>
            <a:endParaRPr lang="en-IN" dirty="0"/>
          </a:p>
        </p:txBody>
      </p:sp>
    </p:spTree>
    <p:extLst>
      <p:ext uri="{BB962C8B-B14F-4D97-AF65-F5344CB8AC3E}">
        <p14:creationId xmlns:p14="http://schemas.microsoft.com/office/powerpoint/2010/main" val="2740491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42C4-8F87-4865-98E4-BA059682612E}"/>
              </a:ext>
            </a:extLst>
          </p:cNvPr>
          <p:cNvSpPr>
            <a:spLocks noGrp="1"/>
          </p:cNvSpPr>
          <p:nvPr>
            <p:ph type="title"/>
          </p:nvPr>
        </p:nvSpPr>
        <p:spPr>
          <a:xfrm>
            <a:off x="838200" y="365125"/>
            <a:ext cx="10515600" cy="492125"/>
          </a:xfrm>
        </p:spPr>
        <p:txBody>
          <a:bodyPr>
            <a:normAutofit fontScale="90000"/>
          </a:bodyPr>
          <a:lstStyle/>
          <a:p>
            <a:r>
              <a:rPr lang="en-IN" dirty="0"/>
              <a:t>Extra Trees Model (Extremely Randomized Trees)</a:t>
            </a:r>
          </a:p>
        </p:txBody>
      </p:sp>
      <p:sp>
        <p:nvSpPr>
          <p:cNvPr id="3" name="Content Placeholder 2">
            <a:extLst>
              <a:ext uri="{FF2B5EF4-FFF2-40B4-BE49-F238E27FC236}">
                <a16:creationId xmlns:a16="http://schemas.microsoft.com/office/drawing/2014/main" id="{8889FD89-CD54-4657-B639-6C1F2C83A801}"/>
              </a:ext>
            </a:extLst>
          </p:cNvPr>
          <p:cNvSpPr>
            <a:spLocks noGrp="1"/>
          </p:cNvSpPr>
          <p:nvPr>
            <p:ph idx="1"/>
          </p:nvPr>
        </p:nvSpPr>
        <p:spPr>
          <a:xfrm>
            <a:off x="838200" y="933450"/>
            <a:ext cx="10515600" cy="5243513"/>
          </a:xfrm>
        </p:spPr>
        <p:txBody>
          <a:bodyPr>
            <a:normAutofit fontScale="85000" lnSpcReduction="20000"/>
          </a:bodyPr>
          <a:lstStyle/>
          <a:p>
            <a:r>
              <a:rPr lang="en-US" b="0" i="0" dirty="0">
                <a:solidFill>
                  <a:srgbClr val="242424"/>
                </a:solidFill>
                <a:effectLst/>
                <a:latin typeface="source-serif-pro"/>
              </a:rPr>
              <a:t>Similar to Random Forests, </a:t>
            </a:r>
            <a:r>
              <a:rPr lang="en-US" b="0" i="0" dirty="0" err="1">
                <a:solidFill>
                  <a:srgbClr val="242424"/>
                </a:solidFill>
                <a:effectLst/>
                <a:latin typeface="source-serif-pro"/>
              </a:rPr>
              <a:t>ExtraTrees</a:t>
            </a:r>
            <a:r>
              <a:rPr lang="en-US" b="0" i="0" dirty="0">
                <a:solidFill>
                  <a:srgbClr val="242424"/>
                </a:solidFill>
                <a:effectLst/>
                <a:latin typeface="source-serif-pro"/>
              </a:rPr>
              <a:t> is an ensemble ML approach that trains numerous decision trees and aggregates the results from the group of decision trees to output a prediction. However, there are few differences between Extra Trees and Random Forest.</a:t>
            </a:r>
          </a:p>
          <a:p>
            <a:r>
              <a:rPr lang="en-US" b="0" i="0" dirty="0">
                <a:solidFill>
                  <a:srgbClr val="242424"/>
                </a:solidFill>
                <a:effectLst/>
                <a:latin typeface="source-serif-pro"/>
              </a:rPr>
              <a:t>Random Forest uses </a:t>
            </a:r>
            <a:r>
              <a:rPr lang="en-US" b="1" i="0" dirty="0">
                <a:solidFill>
                  <a:srgbClr val="242424"/>
                </a:solidFill>
                <a:effectLst/>
                <a:latin typeface="source-serif-pro"/>
              </a:rPr>
              <a:t>bagging</a:t>
            </a:r>
            <a:r>
              <a:rPr lang="en-US" b="0" i="0" dirty="0">
                <a:solidFill>
                  <a:srgbClr val="242424"/>
                </a:solidFill>
                <a:effectLst/>
                <a:latin typeface="source-serif-pro"/>
              </a:rPr>
              <a:t> to select different variations of the training data to ensure decision trees are sufficiently different. However, Extra Trees uses the entire dataset to train decision trees. As such, to ensure sufficient differences between individual decision trees, it RANDOMLY SELECTS the values at which to split a feature and create child nodes. In contrast, in a Random Forest, we use an algorithm to greedy search and select the value at which to split a feature. </a:t>
            </a:r>
          </a:p>
          <a:p>
            <a:pPr algn="l"/>
            <a:r>
              <a:rPr lang="en-US" b="0" i="0" dirty="0">
                <a:solidFill>
                  <a:srgbClr val="242424"/>
                </a:solidFill>
                <a:effectLst/>
                <a:latin typeface="source-serif-pro"/>
              </a:rPr>
              <a:t>There are three main hyperparameters to tune in the algorithm; they are </a:t>
            </a:r>
          </a:p>
          <a:p>
            <a:pPr lvl="1">
              <a:buFont typeface="Wingdings" panose="05000000000000000000" pitchFamily="2" charset="2"/>
              <a:buChar char="Ø"/>
            </a:pPr>
            <a:r>
              <a:rPr lang="en-US" dirty="0">
                <a:solidFill>
                  <a:srgbClr val="242424"/>
                </a:solidFill>
                <a:latin typeface="source-serif-pro"/>
              </a:rPr>
              <a:t>T</a:t>
            </a:r>
            <a:r>
              <a:rPr lang="en-US" b="0" i="0" dirty="0">
                <a:solidFill>
                  <a:srgbClr val="242424"/>
                </a:solidFill>
                <a:effectLst/>
                <a:latin typeface="source-serif-pro"/>
              </a:rPr>
              <a:t>he number of decision trees in the ensemble, </a:t>
            </a:r>
          </a:p>
          <a:p>
            <a:pPr lvl="1">
              <a:buFont typeface="Wingdings" panose="05000000000000000000" pitchFamily="2" charset="2"/>
              <a:buChar char="Ø"/>
            </a:pPr>
            <a:r>
              <a:rPr lang="en-US" dirty="0">
                <a:solidFill>
                  <a:srgbClr val="242424"/>
                </a:solidFill>
                <a:latin typeface="source-serif-pro"/>
              </a:rPr>
              <a:t>T</a:t>
            </a:r>
            <a:r>
              <a:rPr lang="en-US" b="0" i="0" dirty="0">
                <a:solidFill>
                  <a:srgbClr val="242424"/>
                </a:solidFill>
                <a:effectLst/>
                <a:latin typeface="source-serif-pro"/>
              </a:rPr>
              <a:t>he number of input features to randomly select and consider for each split point, and </a:t>
            </a:r>
          </a:p>
          <a:p>
            <a:pPr lvl="1">
              <a:buFont typeface="Wingdings" panose="05000000000000000000" pitchFamily="2" charset="2"/>
              <a:buChar char="Ø"/>
            </a:pPr>
            <a:r>
              <a:rPr lang="en-US" dirty="0">
                <a:solidFill>
                  <a:srgbClr val="242424"/>
                </a:solidFill>
                <a:latin typeface="source-serif-pro"/>
              </a:rPr>
              <a:t>T</a:t>
            </a:r>
            <a:r>
              <a:rPr lang="en-US" b="0" i="0" dirty="0">
                <a:solidFill>
                  <a:srgbClr val="242424"/>
                </a:solidFill>
                <a:effectLst/>
                <a:latin typeface="source-serif-pro"/>
              </a:rPr>
              <a:t>he minimum number of samples required in a node to create a new split point.</a:t>
            </a:r>
          </a:p>
          <a:p>
            <a:pPr algn="l"/>
            <a:r>
              <a:rPr lang="en-US" b="0" i="0" dirty="0">
                <a:solidFill>
                  <a:srgbClr val="242424"/>
                </a:solidFill>
                <a:effectLst/>
                <a:latin typeface="source-serif-pro"/>
              </a:rPr>
              <a:t>The random selection of split points makes the decision trees in the ensemble less correlated, although this increases the variance of the algorithm. This increase in variance can be countered by increasing the number of trees used in the ensemble.</a:t>
            </a:r>
          </a:p>
          <a:p>
            <a:pPr marL="0" indent="0" algn="l">
              <a:buNone/>
            </a:pPr>
            <a:endParaRPr lang="en-US" b="0" i="0" dirty="0">
              <a:solidFill>
                <a:srgbClr val="242424"/>
              </a:solidFill>
              <a:effectLst/>
              <a:latin typeface="source-serif-pro"/>
            </a:endParaRPr>
          </a:p>
          <a:p>
            <a:pPr marL="0" indent="0">
              <a:buNone/>
            </a:pPr>
            <a:endParaRPr lang="en-IN" dirty="0"/>
          </a:p>
        </p:txBody>
      </p:sp>
    </p:spTree>
    <p:extLst>
      <p:ext uri="{BB962C8B-B14F-4D97-AF65-F5344CB8AC3E}">
        <p14:creationId xmlns:p14="http://schemas.microsoft.com/office/powerpoint/2010/main" val="2987484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42C4-8F87-4865-98E4-BA059682612E}"/>
              </a:ext>
            </a:extLst>
          </p:cNvPr>
          <p:cNvSpPr>
            <a:spLocks noGrp="1"/>
          </p:cNvSpPr>
          <p:nvPr>
            <p:ph type="title"/>
          </p:nvPr>
        </p:nvSpPr>
        <p:spPr>
          <a:xfrm>
            <a:off x="838200" y="365125"/>
            <a:ext cx="10515600" cy="492125"/>
          </a:xfrm>
        </p:spPr>
        <p:txBody>
          <a:bodyPr>
            <a:normAutofit fontScale="90000"/>
          </a:bodyPr>
          <a:lstStyle/>
          <a:p>
            <a:pPr marL="0" indent="0">
              <a:buNone/>
            </a:pPr>
            <a:r>
              <a:rPr lang="en-US" b="1" i="0" dirty="0">
                <a:solidFill>
                  <a:srgbClr val="242424"/>
                </a:solidFill>
                <a:effectLst/>
                <a:latin typeface="sohne"/>
              </a:rPr>
              <a:t>Extra Trees vs Random Forest</a:t>
            </a:r>
          </a:p>
        </p:txBody>
      </p:sp>
      <p:sp>
        <p:nvSpPr>
          <p:cNvPr id="3" name="Content Placeholder 2">
            <a:extLst>
              <a:ext uri="{FF2B5EF4-FFF2-40B4-BE49-F238E27FC236}">
                <a16:creationId xmlns:a16="http://schemas.microsoft.com/office/drawing/2014/main" id="{8889FD89-CD54-4657-B639-6C1F2C83A801}"/>
              </a:ext>
            </a:extLst>
          </p:cNvPr>
          <p:cNvSpPr>
            <a:spLocks noGrp="1"/>
          </p:cNvSpPr>
          <p:nvPr>
            <p:ph idx="1"/>
          </p:nvPr>
        </p:nvSpPr>
        <p:spPr>
          <a:xfrm>
            <a:off x="838200" y="933450"/>
            <a:ext cx="10515600" cy="5715000"/>
          </a:xfrm>
        </p:spPr>
        <p:txBody>
          <a:bodyPr>
            <a:noAutofit/>
          </a:bodyPr>
          <a:lstStyle/>
          <a:p>
            <a:pPr marL="0" indent="0">
              <a:buNone/>
            </a:pPr>
            <a:r>
              <a:rPr lang="en-US" sz="1600" b="0" i="0" dirty="0">
                <a:solidFill>
                  <a:srgbClr val="242424"/>
                </a:solidFill>
                <a:effectLst/>
              </a:rPr>
              <a:t>The two ensembles have a lot in common. Both of them are composed of a large number of decision trees, where the final decision is obtained taking into account the prediction of every tree. Specifically, by majority vote in classification problems, and by the arithmetic mean in regression problems.</a:t>
            </a:r>
          </a:p>
          <a:p>
            <a:pPr marL="0" indent="0">
              <a:buNone/>
            </a:pPr>
            <a:r>
              <a:rPr lang="en-US" sz="1600" b="0" i="0" dirty="0">
                <a:solidFill>
                  <a:srgbClr val="242424"/>
                </a:solidFill>
                <a:effectLst/>
              </a:rPr>
              <a:t>The main differences between Extra Trees and Random Forest are the following:</a:t>
            </a:r>
          </a:p>
          <a:p>
            <a:pPr>
              <a:buFont typeface="Arial" panose="020B0604020202020204" pitchFamily="34" charset="0"/>
              <a:buChar char="•"/>
            </a:pPr>
            <a:r>
              <a:rPr lang="en-US" sz="1600" b="0" i="0" dirty="0">
                <a:solidFill>
                  <a:srgbClr val="242424"/>
                </a:solidFill>
                <a:effectLst/>
              </a:rPr>
              <a:t>Random forest uses bootstrap replicas, that is to say, it subsamples the input data with replacement, whereas Extra Trees use the whole original dataset. In the Extra Trees </a:t>
            </a:r>
            <a:r>
              <a:rPr lang="en-US" sz="1600" b="0" i="0" dirty="0" err="1">
                <a:solidFill>
                  <a:srgbClr val="242424"/>
                </a:solidFill>
                <a:effectLst/>
              </a:rPr>
              <a:t>sklearn</a:t>
            </a:r>
            <a:r>
              <a:rPr lang="en-US" sz="1600" b="0" i="0" dirty="0">
                <a:solidFill>
                  <a:srgbClr val="242424"/>
                </a:solidFill>
                <a:effectLst/>
              </a:rPr>
              <a:t> implementation there is an optional parameter that allows users to bootstrap replicas, but by default, it uses the entire input sample. This may increase variance because bootstrapping makes it more diversified.</a:t>
            </a:r>
          </a:p>
          <a:p>
            <a:pPr>
              <a:buFont typeface="Arial" panose="020B0604020202020204" pitchFamily="34" charset="0"/>
              <a:buChar char="•"/>
            </a:pPr>
            <a:r>
              <a:rPr lang="en-US" sz="1600" b="0" i="0" dirty="0">
                <a:solidFill>
                  <a:srgbClr val="242424"/>
                </a:solidFill>
                <a:effectLst/>
              </a:rPr>
              <a:t>Another difference is the selection of cut points in order to split nodes. Random Forest chooses the optimum split while Extra Trees chooses it randomly. However, once the split points are selected, the two algorithms choose the best one between all the subset of features. Therefore, Extra Trees adds randomization but still has optimization.</a:t>
            </a:r>
          </a:p>
          <a:p>
            <a:pPr marL="0" indent="0">
              <a:buNone/>
            </a:pPr>
            <a:r>
              <a:rPr lang="en-US" sz="1600" b="0" i="0" dirty="0">
                <a:solidFill>
                  <a:srgbClr val="242424"/>
                </a:solidFill>
                <a:effectLst/>
              </a:rPr>
              <a:t>These differences motivate the reduction of both bias and variance. On one hand, using the whole original sample instead of a bootstrap replica will reduce bias. On the other hand, choosing randomly the split point of each node will reduce variance.</a:t>
            </a:r>
          </a:p>
          <a:p>
            <a:pPr marL="0" indent="0">
              <a:buNone/>
            </a:pPr>
            <a:r>
              <a:rPr lang="en-US" sz="1600" b="0" i="0" dirty="0">
                <a:solidFill>
                  <a:srgbClr val="242424"/>
                </a:solidFill>
                <a:effectLst/>
              </a:rPr>
              <a:t>In terms of computational cost, and therefore execution time, the Extra Trees algorithm is faster. This algorithm saves time because the whole procedure is the same, but it randomly chooses the split point and does not calculate the optimal one.</a:t>
            </a:r>
          </a:p>
          <a:p>
            <a:pPr marL="0" indent="0">
              <a:buNone/>
            </a:pPr>
            <a:r>
              <a:rPr lang="en-US" sz="1800" b="1" dirty="0">
                <a:solidFill>
                  <a:srgbClr val="242424"/>
                </a:solidFill>
              </a:rPr>
              <a:t>Note--</a:t>
            </a:r>
          </a:p>
          <a:p>
            <a:pPr marL="0" indent="0">
              <a:buNone/>
            </a:pPr>
            <a:r>
              <a:rPr lang="en-US" sz="1600" b="0" i="0" dirty="0">
                <a:solidFill>
                  <a:srgbClr val="242424"/>
                </a:solidFill>
                <a:effectLst/>
              </a:rPr>
              <a:t>The </a:t>
            </a:r>
            <a:r>
              <a:rPr lang="en-US" sz="1600" b="0" i="0" u="sng" dirty="0">
                <a:effectLst/>
                <a:hlinkClick r:id="rId2"/>
              </a:rPr>
              <a:t>paper that introduced the Extra Trees</a:t>
            </a:r>
            <a:r>
              <a:rPr lang="en-US" sz="1600" b="0" i="0" dirty="0">
                <a:solidFill>
                  <a:srgbClr val="242424"/>
                </a:solidFill>
                <a:effectLst/>
              </a:rPr>
              <a:t> model conducts a bias-variance analysis of different tree based models. </a:t>
            </a:r>
            <a:r>
              <a:rPr lang="en-US" sz="1600" b="1" i="0" dirty="0">
                <a:solidFill>
                  <a:srgbClr val="242424"/>
                </a:solidFill>
                <a:effectLst/>
              </a:rPr>
              <a:t>From the paper we see on most classification and regression tasks (six were analyzed) </a:t>
            </a:r>
            <a:r>
              <a:rPr lang="en-US" sz="1600" b="1" i="0" dirty="0" err="1">
                <a:solidFill>
                  <a:srgbClr val="242424"/>
                </a:solidFill>
                <a:effectLst/>
              </a:rPr>
              <a:t>ExtraTrees</a:t>
            </a:r>
            <a:r>
              <a:rPr lang="en-US" sz="1600" b="1" i="0" dirty="0">
                <a:solidFill>
                  <a:srgbClr val="242424"/>
                </a:solidFill>
                <a:effectLst/>
              </a:rPr>
              <a:t> have higher bias and lower variance than Random Forest. </a:t>
            </a:r>
            <a:r>
              <a:rPr lang="en-US" sz="1600" b="0" i="0" dirty="0">
                <a:solidFill>
                  <a:srgbClr val="242424"/>
                </a:solidFill>
                <a:effectLst/>
              </a:rPr>
              <a:t>However, the paper goes on to say this is because the randomization in extra trees works to include irrelevant features into the model. As such, when irrelevant feature were excluded, say via a feature selection pre-modelling step, Extra Trees get a bias score similar to that of Random Forest.</a:t>
            </a:r>
          </a:p>
          <a:p>
            <a:pPr marL="0" indent="0">
              <a:buNone/>
            </a:pPr>
            <a:br>
              <a:rPr lang="en-US" sz="1600" b="0" i="0" dirty="0">
                <a:effectLst/>
              </a:rPr>
            </a:br>
            <a:endParaRPr lang="en-US" sz="1600" b="0" i="0" dirty="0">
              <a:solidFill>
                <a:srgbClr val="242424"/>
              </a:solidFill>
              <a:effectLst/>
            </a:endParaRPr>
          </a:p>
          <a:p>
            <a:pPr marL="0" indent="0">
              <a:buNone/>
            </a:pPr>
            <a:endParaRPr lang="en-IN" sz="1600" dirty="0"/>
          </a:p>
        </p:txBody>
      </p:sp>
    </p:spTree>
    <p:extLst>
      <p:ext uri="{BB962C8B-B14F-4D97-AF65-F5344CB8AC3E}">
        <p14:creationId xmlns:p14="http://schemas.microsoft.com/office/powerpoint/2010/main" val="782612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78EA-F93F-47CE-B357-551DEABECD76}"/>
              </a:ext>
            </a:extLst>
          </p:cNvPr>
          <p:cNvSpPr>
            <a:spLocks noGrp="1"/>
          </p:cNvSpPr>
          <p:nvPr>
            <p:ph type="title"/>
          </p:nvPr>
        </p:nvSpPr>
        <p:spPr>
          <a:xfrm>
            <a:off x="111760" y="103187"/>
            <a:ext cx="11242040" cy="577850"/>
          </a:xfrm>
        </p:spPr>
        <p:txBody>
          <a:bodyPr>
            <a:normAutofit fontScale="90000"/>
          </a:bodyPr>
          <a:lstStyle/>
          <a:p>
            <a:r>
              <a:rPr lang="en-IN"/>
              <a:t>EXTRA TREES MODEL</a:t>
            </a:r>
            <a:endParaRPr lang="en-IN" dirty="0"/>
          </a:p>
        </p:txBody>
      </p:sp>
      <p:pic>
        <p:nvPicPr>
          <p:cNvPr id="5" name="Picture 4">
            <a:extLst>
              <a:ext uri="{FF2B5EF4-FFF2-40B4-BE49-F238E27FC236}">
                <a16:creationId xmlns:a16="http://schemas.microsoft.com/office/drawing/2014/main" id="{BE221D90-31CB-4CC3-A3C6-75A425B1349F}"/>
              </a:ext>
            </a:extLst>
          </p:cNvPr>
          <p:cNvPicPr>
            <a:picLocks noChangeAspect="1"/>
          </p:cNvPicPr>
          <p:nvPr/>
        </p:nvPicPr>
        <p:blipFill>
          <a:blip r:embed="rId2"/>
          <a:stretch>
            <a:fillRect/>
          </a:stretch>
        </p:blipFill>
        <p:spPr>
          <a:xfrm>
            <a:off x="183515" y="700245"/>
            <a:ext cx="7629525" cy="2933700"/>
          </a:xfrm>
          <a:prstGeom prst="rect">
            <a:avLst/>
          </a:prstGeom>
        </p:spPr>
      </p:pic>
      <p:pic>
        <p:nvPicPr>
          <p:cNvPr id="7" name="Picture 6">
            <a:extLst>
              <a:ext uri="{FF2B5EF4-FFF2-40B4-BE49-F238E27FC236}">
                <a16:creationId xmlns:a16="http://schemas.microsoft.com/office/drawing/2014/main" id="{CBACD786-4F94-4365-BA01-1A4BBEDF40E8}"/>
              </a:ext>
            </a:extLst>
          </p:cNvPr>
          <p:cNvPicPr>
            <a:picLocks noChangeAspect="1"/>
          </p:cNvPicPr>
          <p:nvPr/>
        </p:nvPicPr>
        <p:blipFill>
          <a:blip r:embed="rId3"/>
          <a:stretch>
            <a:fillRect/>
          </a:stretch>
        </p:blipFill>
        <p:spPr>
          <a:xfrm>
            <a:off x="183515" y="3759200"/>
            <a:ext cx="7629525" cy="3098800"/>
          </a:xfrm>
          <a:prstGeom prst="rect">
            <a:avLst/>
          </a:prstGeom>
        </p:spPr>
      </p:pic>
      <p:pic>
        <p:nvPicPr>
          <p:cNvPr id="9" name="Picture 8">
            <a:extLst>
              <a:ext uri="{FF2B5EF4-FFF2-40B4-BE49-F238E27FC236}">
                <a16:creationId xmlns:a16="http://schemas.microsoft.com/office/drawing/2014/main" id="{85AD7372-050A-42D5-8736-9953EF7E5592}"/>
              </a:ext>
            </a:extLst>
          </p:cNvPr>
          <p:cNvPicPr>
            <a:picLocks noChangeAspect="1"/>
          </p:cNvPicPr>
          <p:nvPr/>
        </p:nvPicPr>
        <p:blipFill>
          <a:blip r:embed="rId4"/>
          <a:stretch>
            <a:fillRect/>
          </a:stretch>
        </p:blipFill>
        <p:spPr>
          <a:xfrm>
            <a:off x="7924800" y="1824038"/>
            <a:ext cx="4171950" cy="4395788"/>
          </a:xfrm>
          <a:prstGeom prst="rect">
            <a:avLst/>
          </a:prstGeom>
        </p:spPr>
      </p:pic>
    </p:spTree>
    <p:extLst>
      <p:ext uri="{BB962C8B-B14F-4D97-AF65-F5344CB8AC3E}">
        <p14:creationId xmlns:p14="http://schemas.microsoft.com/office/powerpoint/2010/main" val="2569593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49D0F-36AC-4B17-91B9-04CCA681B96B}"/>
              </a:ext>
            </a:extLst>
          </p:cNvPr>
          <p:cNvSpPr>
            <a:spLocks noGrp="1"/>
          </p:cNvSpPr>
          <p:nvPr>
            <p:ph type="title"/>
          </p:nvPr>
        </p:nvSpPr>
        <p:spPr>
          <a:xfrm>
            <a:off x="838200" y="88901"/>
            <a:ext cx="10515600" cy="444500"/>
          </a:xfrm>
        </p:spPr>
        <p:txBody>
          <a:bodyPr>
            <a:normAutofit fontScale="90000"/>
          </a:bodyPr>
          <a:lstStyle/>
          <a:p>
            <a:r>
              <a:rPr lang="en-IN"/>
              <a:t>KNN Model-Classification</a:t>
            </a:r>
            <a:endParaRPr lang="en-IN" dirty="0"/>
          </a:p>
        </p:txBody>
      </p:sp>
      <p:pic>
        <p:nvPicPr>
          <p:cNvPr id="5" name="Picture 4">
            <a:extLst>
              <a:ext uri="{FF2B5EF4-FFF2-40B4-BE49-F238E27FC236}">
                <a16:creationId xmlns:a16="http://schemas.microsoft.com/office/drawing/2014/main" id="{6A767511-D826-406C-B1F6-7C073CE1A52B}"/>
              </a:ext>
            </a:extLst>
          </p:cNvPr>
          <p:cNvPicPr>
            <a:picLocks noChangeAspect="1"/>
          </p:cNvPicPr>
          <p:nvPr/>
        </p:nvPicPr>
        <p:blipFill>
          <a:blip r:embed="rId2"/>
          <a:stretch>
            <a:fillRect/>
          </a:stretch>
        </p:blipFill>
        <p:spPr>
          <a:xfrm>
            <a:off x="495300" y="847724"/>
            <a:ext cx="5214620" cy="2393316"/>
          </a:xfrm>
          <a:prstGeom prst="rect">
            <a:avLst/>
          </a:prstGeom>
        </p:spPr>
      </p:pic>
      <p:pic>
        <p:nvPicPr>
          <p:cNvPr id="9" name="Picture 8">
            <a:extLst>
              <a:ext uri="{FF2B5EF4-FFF2-40B4-BE49-F238E27FC236}">
                <a16:creationId xmlns:a16="http://schemas.microsoft.com/office/drawing/2014/main" id="{0C92F773-0FC1-491B-974D-847BB65FACC9}"/>
              </a:ext>
            </a:extLst>
          </p:cNvPr>
          <p:cNvPicPr>
            <a:picLocks noChangeAspect="1"/>
          </p:cNvPicPr>
          <p:nvPr/>
        </p:nvPicPr>
        <p:blipFill>
          <a:blip r:embed="rId3"/>
          <a:stretch>
            <a:fillRect/>
          </a:stretch>
        </p:blipFill>
        <p:spPr>
          <a:xfrm>
            <a:off x="838200" y="3932872"/>
            <a:ext cx="4019867" cy="2393317"/>
          </a:xfrm>
          <a:prstGeom prst="rect">
            <a:avLst/>
          </a:prstGeom>
        </p:spPr>
      </p:pic>
      <p:pic>
        <p:nvPicPr>
          <p:cNvPr id="11" name="Picture 10">
            <a:extLst>
              <a:ext uri="{FF2B5EF4-FFF2-40B4-BE49-F238E27FC236}">
                <a16:creationId xmlns:a16="http://schemas.microsoft.com/office/drawing/2014/main" id="{B2A36FC0-B651-44FE-8C59-0F983CA3E68F}"/>
              </a:ext>
            </a:extLst>
          </p:cNvPr>
          <p:cNvPicPr>
            <a:picLocks noChangeAspect="1"/>
          </p:cNvPicPr>
          <p:nvPr/>
        </p:nvPicPr>
        <p:blipFill>
          <a:blip r:embed="rId4"/>
          <a:stretch>
            <a:fillRect/>
          </a:stretch>
        </p:blipFill>
        <p:spPr>
          <a:xfrm>
            <a:off x="6207762" y="847724"/>
            <a:ext cx="5391150" cy="5829936"/>
          </a:xfrm>
          <a:prstGeom prst="rect">
            <a:avLst/>
          </a:prstGeom>
        </p:spPr>
      </p:pic>
    </p:spTree>
    <p:extLst>
      <p:ext uri="{BB962C8B-B14F-4D97-AF65-F5344CB8AC3E}">
        <p14:creationId xmlns:p14="http://schemas.microsoft.com/office/powerpoint/2010/main" val="3243710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49D0F-36AC-4B17-91B9-04CCA681B96B}"/>
              </a:ext>
            </a:extLst>
          </p:cNvPr>
          <p:cNvSpPr>
            <a:spLocks noGrp="1"/>
          </p:cNvSpPr>
          <p:nvPr>
            <p:ph type="title"/>
          </p:nvPr>
        </p:nvSpPr>
        <p:spPr>
          <a:xfrm>
            <a:off x="375920" y="88901"/>
            <a:ext cx="10977880" cy="444500"/>
          </a:xfrm>
        </p:spPr>
        <p:txBody>
          <a:bodyPr>
            <a:normAutofit fontScale="90000"/>
          </a:bodyPr>
          <a:lstStyle/>
          <a:p>
            <a:r>
              <a:rPr lang="en-IN" dirty="0"/>
              <a:t>KNN Model-Classification</a:t>
            </a:r>
          </a:p>
        </p:txBody>
      </p:sp>
      <p:pic>
        <p:nvPicPr>
          <p:cNvPr id="4" name="Picture 3">
            <a:extLst>
              <a:ext uri="{FF2B5EF4-FFF2-40B4-BE49-F238E27FC236}">
                <a16:creationId xmlns:a16="http://schemas.microsoft.com/office/drawing/2014/main" id="{3AEE9B99-28B3-41A4-8099-14B179E6B16B}"/>
              </a:ext>
            </a:extLst>
          </p:cNvPr>
          <p:cNvPicPr>
            <a:picLocks noChangeAspect="1"/>
          </p:cNvPicPr>
          <p:nvPr/>
        </p:nvPicPr>
        <p:blipFill>
          <a:blip r:embed="rId2"/>
          <a:stretch>
            <a:fillRect/>
          </a:stretch>
        </p:blipFill>
        <p:spPr>
          <a:xfrm>
            <a:off x="7469506" y="743109"/>
            <a:ext cx="4316093" cy="2991167"/>
          </a:xfrm>
          <a:prstGeom prst="rect">
            <a:avLst/>
          </a:prstGeom>
        </p:spPr>
      </p:pic>
      <p:pic>
        <p:nvPicPr>
          <p:cNvPr id="8" name="Picture 7">
            <a:extLst>
              <a:ext uri="{FF2B5EF4-FFF2-40B4-BE49-F238E27FC236}">
                <a16:creationId xmlns:a16="http://schemas.microsoft.com/office/drawing/2014/main" id="{277E67C3-2CCD-490F-A7DF-49456DE6509A}"/>
              </a:ext>
            </a:extLst>
          </p:cNvPr>
          <p:cNvPicPr>
            <a:picLocks noChangeAspect="1"/>
          </p:cNvPicPr>
          <p:nvPr/>
        </p:nvPicPr>
        <p:blipFill>
          <a:blip r:embed="rId3"/>
          <a:stretch>
            <a:fillRect/>
          </a:stretch>
        </p:blipFill>
        <p:spPr>
          <a:xfrm>
            <a:off x="0" y="3943984"/>
            <a:ext cx="3555999" cy="2878455"/>
          </a:xfrm>
          <a:prstGeom prst="rect">
            <a:avLst/>
          </a:prstGeom>
        </p:spPr>
      </p:pic>
      <p:pic>
        <p:nvPicPr>
          <p:cNvPr id="10" name="Picture 9">
            <a:extLst>
              <a:ext uri="{FF2B5EF4-FFF2-40B4-BE49-F238E27FC236}">
                <a16:creationId xmlns:a16="http://schemas.microsoft.com/office/drawing/2014/main" id="{EC2E108C-4C0D-47CA-AD55-12CD026B526A}"/>
              </a:ext>
            </a:extLst>
          </p:cNvPr>
          <p:cNvPicPr>
            <a:picLocks noChangeAspect="1"/>
          </p:cNvPicPr>
          <p:nvPr/>
        </p:nvPicPr>
        <p:blipFill>
          <a:blip r:embed="rId4"/>
          <a:stretch>
            <a:fillRect/>
          </a:stretch>
        </p:blipFill>
        <p:spPr>
          <a:xfrm>
            <a:off x="3637280" y="3943984"/>
            <a:ext cx="3641724" cy="2878455"/>
          </a:xfrm>
          <a:prstGeom prst="rect">
            <a:avLst/>
          </a:prstGeom>
        </p:spPr>
      </p:pic>
      <p:pic>
        <p:nvPicPr>
          <p:cNvPr id="12" name="Picture 11">
            <a:extLst>
              <a:ext uri="{FF2B5EF4-FFF2-40B4-BE49-F238E27FC236}">
                <a16:creationId xmlns:a16="http://schemas.microsoft.com/office/drawing/2014/main" id="{93AEF813-BFF8-434D-90B9-15A08FD74D36}"/>
              </a:ext>
            </a:extLst>
          </p:cNvPr>
          <p:cNvPicPr>
            <a:picLocks noChangeAspect="1"/>
          </p:cNvPicPr>
          <p:nvPr/>
        </p:nvPicPr>
        <p:blipFill>
          <a:blip r:embed="rId5"/>
          <a:stretch>
            <a:fillRect/>
          </a:stretch>
        </p:blipFill>
        <p:spPr>
          <a:xfrm>
            <a:off x="7469507" y="3943984"/>
            <a:ext cx="4564696" cy="2813925"/>
          </a:xfrm>
          <a:prstGeom prst="rect">
            <a:avLst/>
          </a:prstGeom>
        </p:spPr>
      </p:pic>
      <p:pic>
        <p:nvPicPr>
          <p:cNvPr id="13" name="Picture 12">
            <a:extLst>
              <a:ext uri="{FF2B5EF4-FFF2-40B4-BE49-F238E27FC236}">
                <a16:creationId xmlns:a16="http://schemas.microsoft.com/office/drawing/2014/main" id="{5CD3855C-DD63-4ECF-843F-7F5DCE0B4A84}"/>
              </a:ext>
            </a:extLst>
          </p:cNvPr>
          <p:cNvPicPr>
            <a:picLocks noChangeAspect="1"/>
          </p:cNvPicPr>
          <p:nvPr/>
        </p:nvPicPr>
        <p:blipFill>
          <a:blip r:embed="rId6"/>
          <a:stretch>
            <a:fillRect/>
          </a:stretch>
        </p:blipFill>
        <p:spPr>
          <a:xfrm>
            <a:off x="553719" y="533401"/>
            <a:ext cx="6487161" cy="3230880"/>
          </a:xfrm>
          <a:prstGeom prst="rect">
            <a:avLst/>
          </a:prstGeom>
        </p:spPr>
      </p:pic>
    </p:spTree>
    <p:extLst>
      <p:ext uri="{BB962C8B-B14F-4D97-AF65-F5344CB8AC3E}">
        <p14:creationId xmlns:p14="http://schemas.microsoft.com/office/powerpoint/2010/main" val="156776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604B5-0E6E-4565-B56B-D937947B5F64}"/>
              </a:ext>
            </a:extLst>
          </p:cNvPr>
          <p:cNvSpPr>
            <a:spLocks noGrp="1"/>
          </p:cNvSpPr>
          <p:nvPr>
            <p:ph type="title"/>
          </p:nvPr>
        </p:nvSpPr>
        <p:spPr>
          <a:xfrm>
            <a:off x="838200" y="161925"/>
            <a:ext cx="10515600" cy="711835"/>
          </a:xfrm>
        </p:spPr>
        <p:txBody>
          <a:bodyPr/>
          <a:lstStyle/>
          <a:p>
            <a:r>
              <a:rPr lang="en-IN" dirty="0"/>
              <a:t>SVM-Classification</a:t>
            </a:r>
          </a:p>
        </p:txBody>
      </p:sp>
      <p:sp>
        <p:nvSpPr>
          <p:cNvPr id="3" name="Content Placeholder 2">
            <a:extLst>
              <a:ext uri="{FF2B5EF4-FFF2-40B4-BE49-F238E27FC236}">
                <a16:creationId xmlns:a16="http://schemas.microsoft.com/office/drawing/2014/main" id="{1E737742-D1C4-40D3-8ABE-678C6E6E30D2}"/>
              </a:ext>
            </a:extLst>
          </p:cNvPr>
          <p:cNvSpPr>
            <a:spLocks noGrp="1"/>
          </p:cNvSpPr>
          <p:nvPr>
            <p:ph idx="1"/>
          </p:nvPr>
        </p:nvSpPr>
        <p:spPr>
          <a:xfrm>
            <a:off x="838200" y="802640"/>
            <a:ext cx="10515600" cy="5693410"/>
          </a:xfrm>
        </p:spPr>
        <p:txBody>
          <a:bodyPr>
            <a:normAutofit fontScale="92500" lnSpcReduction="10000"/>
          </a:bodyPr>
          <a:lstStyle/>
          <a:p>
            <a:pPr marL="0" indent="0" algn="l">
              <a:buNone/>
            </a:pPr>
            <a:r>
              <a:rPr lang="en-US" b="1" i="0" u="none" strike="noStrike" dirty="0">
                <a:solidFill>
                  <a:srgbClr val="303245"/>
                </a:solidFill>
                <a:effectLst/>
              </a:rPr>
              <a:t>Hyperplane in Machine Learning</a:t>
            </a:r>
          </a:p>
          <a:p>
            <a:pPr marL="0" indent="0" algn="l">
              <a:buNone/>
            </a:pPr>
            <a:r>
              <a:rPr lang="en-US" b="0" i="0" u="none" strike="noStrike" dirty="0">
                <a:effectLst/>
              </a:rPr>
              <a:t>In Machine Learning, a hyperplane is a decision boundary that divides the input space into two or more regions, each corresponding to a different class or output label. In a 2D space, a hyperplane is a straight line that divides the space into two halves. In a 3D space, however, a hyperplane is a plane that divides the space into two halves. Meanwhile in higher-dimensional spaces, a hyperplane is a subspace of one dimension less than the input space.</a:t>
            </a:r>
          </a:p>
          <a:p>
            <a:pPr marL="0" indent="0" algn="l">
              <a:buNone/>
            </a:pPr>
            <a:r>
              <a:rPr lang="en-US" b="1" i="0" u="none" strike="noStrike" dirty="0">
                <a:solidFill>
                  <a:srgbClr val="303245"/>
                </a:solidFill>
                <a:effectLst/>
              </a:rPr>
              <a:t>Supporting hyperplane</a:t>
            </a:r>
          </a:p>
          <a:p>
            <a:pPr marL="0" indent="0" algn="l">
              <a:buNone/>
            </a:pPr>
            <a:r>
              <a:rPr lang="en-US" b="0" i="0" u="none" strike="noStrike" dirty="0">
                <a:effectLst/>
              </a:rPr>
              <a:t>A supporting hyperplane is a hyperplane that touches at least one data point from each class. In a two-class classification problem, there may be multiple hyperplanes that separate the classes, but only one of these — the maximum margin hyperplane  — has the maximum distance between the hyperplane and the nearest data points from each class. This maximum distance is called the margin. The maximum margin hyperplane is often preferred because it has the largest separation between the classes and is therefore less prone to overfitting and more generalizable to unseen data.</a:t>
            </a:r>
          </a:p>
          <a:p>
            <a:pPr marL="0" indent="0" algn="l">
              <a:buNone/>
            </a:pPr>
            <a:endParaRPr lang="en-US" b="0" i="0" u="none" strike="noStrike" dirty="0">
              <a:effectLst/>
            </a:endParaRPr>
          </a:p>
          <a:p>
            <a:pPr marL="0" indent="0">
              <a:buNone/>
            </a:pPr>
            <a:endParaRPr lang="en-IN" dirty="0"/>
          </a:p>
        </p:txBody>
      </p:sp>
    </p:spTree>
    <p:extLst>
      <p:ext uri="{BB962C8B-B14F-4D97-AF65-F5344CB8AC3E}">
        <p14:creationId xmlns:p14="http://schemas.microsoft.com/office/powerpoint/2010/main" val="3186415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604B5-0E6E-4565-B56B-D937947B5F64}"/>
              </a:ext>
            </a:extLst>
          </p:cNvPr>
          <p:cNvSpPr>
            <a:spLocks noGrp="1"/>
          </p:cNvSpPr>
          <p:nvPr>
            <p:ph type="title"/>
          </p:nvPr>
        </p:nvSpPr>
        <p:spPr>
          <a:xfrm>
            <a:off x="838200" y="161925"/>
            <a:ext cx="10515600" cy="711835"/>
          </a:xfrm>
        </p:spPr>
        <p:txBody>
          <a:bodyPr/>
          <a:lstStyle/>
          <a:p>
            <a:r>
              <a:rPr lang="en-IN" dirty="0"/>
              <a:t>SVM-Classification(Linear)</a:t>
            </a:r>
          </a:p>
        </p:txBody>
      </p:sp>
      <p:pic>
        <p:nvPicPr>
          <p:cNvPr id="7" name="Picture 6">
            <a:extLst>
              <a:ext uri="{FF2B5EF4-FFF2-40B4-BE49-F238E27FC236}">
                <a16:creationId xmlns:a16="http://schemas.microsoft.com/office/drawing/2014/main" id="{6758DC36-CA86-4730-81E0-10649BF35C35}"/>
              </a:ext>
            </a:extLst>
          </p:cNvPr>
          <p:cNvPicPr>
            <a:picLocks noChangeAspect="1"/>
          </p:cNvPicPr>
          <p:nvPr/>
        </p:nvPicPr>
        <p:blipFill>
          <a:blip r:embed="rId2"/>
          <a:stretch>
            <a:fillRect/>
          </a:stretch>
        </p:blipFill>
        <p:spPr>
          <a:xfrm>
            <a:off x="81281" y="1006067"/>
            <a:ext cx="6222172" cy="3147151"/>
          </a:xfrm>
          <a:prstGeom prst="rect">
            <a:avLst/>
          </a:prstGeom>
        </p:spPr>
      </p:pic>
      <p:pic>
        <p:nvPicPr>
          <p:cNvPr id="9" name="Picture 8">
            <a:extLst>
              <a:ext uri="{FF2B5EF4-FFF2-40B4-BE49-F238E27FC236}">
                <a16:creationId xmlns:a16="http://schemas.microsoft.com/office/drawing/2014/main" id="{ED4644BF-E32D-4826-9C69-2BB2E70BD9FF}"/>
              </a:ext>
            </a:extLst>
          </p:cNvPr>
          <p:cNvPicPr>
            <a:picLocks noChangeAspect="1"/>
          </p:cNvPicPr>
          <p:nvPr/>
        </p:nvPicPr>
        <p:blipFill>
          <a:blip r:embed="rId3"/>
          <a:stretch>
            <a:fillRect/>
          </a:stretch>
        </p:blipFill>
        <p:spPr>
          <a:xfrm>
            <a:off x="187960" y="4245044"/>
            <a:ext cx="5774690" cy="2491906"/>
          </a:xfrm>
          <a:prstGeom prst="rect">
            <a:avLst/>
          </a:prstGeom>
        </p:spPr>
      </p:pic>
      <p:pic>
        <p:nvPicPr>
          <p:cNvPr id="11" name="Picture 10">
            <a:extLst>
              <a:ext uri="{FF2B5EF4-FFF2-40B4-BE49-F238E27FC236}">
                <a16:creationId xmlns:a16="http://schemas.microsoft.com/office/drawing/2014/main" id="{E8667779-07EA-493D-9E30-18C754D5A2A0}"/>
              </a:ext>
            </a:extLst>
          </p:cNvPr>
          <p:cNvPicPr>
            <a:picLocks noChangeAspect="1"/>
          </p:cNvPicPr>
          <p:nvPr/>
        </p:nvPicPr>
        <p:blipFill>
          <a:blip r:embed="rId4"/>
          <a:stretch>
            <a:fillRect/>
          </a:stretch>
        </p:blipFill>
        <p:spPr>
          <a:xfrm>
            <a:off x="6377446" y="706437"/>
            <a:ext cx="5733273" cy="3170238"/>
          </a:xfrm>
          <a:prstGeom prst="rect">
            <a:avLst/>
          </a:prstGeom>
        </p:spPr>
      </p:pic>
      <p:sp>
        <p:nvSpPr>
          <p:cNvPr id="12" name="TextBox 11">
            <a:extLst>
              <a:ext uri="{FF2B5EF4-FFF2-40B4-BE49-F238E27FC236}">
                <a16:creationId xmlns:a16="http://schemas.microsoft.com/office/drawing/2014/main" id="{527F941A-AB8C-4B52-A0D2-725DEE1A1248}"/>
              </a:ext>
            </a:extLst>
          </p:cNvPr>
          <p:cNvSpPr txBox="1"/>
          <p:nvPr/>
        </p:nvSpPr>
        <p:spPr>
          <a:xfrm>
            <a:off x="6266463" y="4007939"/>
            <a:ext cx="5733273" cy="2677656"/>
          </a:xfrm>
          <a:prstGeom prst="rect">
            <a:avLst/>
          </a:prstGeom>
          <a:noFill/>
        </p:spPr>
        <p:txBody>
          <a:bodyPr wrap="square" rtlCol="0">
            <a:spAutoFit/>
          </a:bodyPr>
          <a:lstStyle/>
          <a:p>
            <a:pPr marL="285750" indent="-285750">
              <a:buFont typeface="Arial" panose="020B0604020202020204" pitchFamily="34" charset="0"/>
              <a:buChar char="•"/>
            </a:pPr>
            <a:r>
              <a:rPr lang="en-US" sz="1400" b="1" i="0" dirty="0">
                <a:solidFill>
                  <a:srgbClr val="242424"/>
                </a:solidFill>
                <a:effectLst/>
              </a:rPr>
              <a:t>Hyperplanes</a:t>
            </a:r>
            <a:r>
              <a:rPr lang="en-US" sz="1400" b="0" i="0" dirty="0">
                <a:solidFill>
                  <a:srgbClr val="242424"/>
                </a:solidFill>
                <a:effectLst/>
              </a:rPr>
              <a:t> are decision boundaries that help classify the data points. Data points falling on either side of the hyperplane can be attributed to different classes. Also, the dimension of the hyperplane depends upon the number of features. If the number of input features is 2, then the hyperplane is just a line. If the number of input features is 3, then the hyperplane becomes a two-dimensional plane. It becomes difficult to imagine when the number of features exceeds 3</a:t>
            </a:r>
          </a:p>
          <a:p>
            <a:pPr marL="285750" indent="-285750">
              <a:buFont typeface="Arial" panose="020B0604020202020204" pitchFamily="34" charset="0"/>
              <a:buChar char="•"/>
            </a:pPr>
            <a:r>
              <a:rPr lang="en-US" sz="1400" b="1" i="0" dirty="0">
                <a:solidFill>
                  <a:srgbClr val="242424"/>
                </a:solidFill>
                <a:effectLst/>
              </a:rPr>
              <a:t>Support vectors </a:t>
            </a:r>
            <a:r>
              <a:rPr lang="en-US" sz="1400" b="0" i="0" dirty="0">
                <a:solidFill>
                  <a:srgbClr val="242424"/>
                </a:solidFill>
                <a:effectLst/>
              </a:rPr>
              <a:t>are data points that are closer to the hyperplane and influence the position and orientation of the hyperplane. Using these support vectors, we maximize the margin of the classifier. Deleting the support vectors will change the position of the hyperplane. These are the points that help us build our SVM.</a:t>
            </a:r>
            <a:endParaRPr lang="en-IN" sz="1400" dirty="0"/>
          </a:p>
        </p:txBody>
      </p:sp>
    </p:spTree>
    <p:extLst>
      <p:ext uri="{BB962C8B-B14F-4D97-AF65-F5344CB8AC3E}">
        <p14:creationId xmlns:p14="http://schemas.microsoft.com/office/powerpoint/2010/main" val="3721002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604B5-0E6E-4565-B56B-D937947B5F64}"/>
              </a:ext>
            </a:extLst>
          </p:cNvPr>
          <p:cNvSpPr>
            <a:spLocks noGrp="1"/>
          </p:cNvSpPr>
          <p:nvPr>
            <p:ph type="title"/>
          </p:nvPr>
        </p:nvSpPr>
        <p:spPr>
          <a:xfrm>
            <a:off x="838200" y="161925"/>
            <a:ext cx="10515600" cy="477837"/>
          </a:xfrm>
        </p:spPr>
        <p:txBody>
          <a:bodyPr>
            <a:normAutofit fontScale="90000"/>
          </a:bodyPr>
          <a:lstStyle/>
          <a:p>
            <a:r>
              <a:rPr lang="en-IN" dirty="0"/>
              <a:t>SVM-Classification (Linear)</a:t>
            </a:r>
          </a:p>
        </p:txBody>
      </p:sp>
      <p:pic>
        <p:nvPicPr>
          <p:cNvPr id="4" name="Picture 3">
            <a:extLst>
              <a:ext uri="{FF2B5EF4-FFF2-40B4-BE49-F238E27FC236}">
                <a16:creationId xmlns:a16="http://schemas.microsoft.com/office/drawing/2014/main" id="{EDDDFDC0-0FD3-4374-BBE6-649A874C2755}"/>
              </a:ext>
            </a:extLst>
          </p:cNvPr>
          <p:cNvPicPr>
            <a:picLocks noChangeAspect="1"/>
          </p:cNvPicPr>
          <p:nvPr/>
        </p:nvPicPr>
        <p:blipFill>
          <a:blip r:embed="rId2"/>
          <a:stretch>
            <a:fillRect/>
          </a:stretch>
        </p:blipFill>
        <p:spPr>
          <a:xfrm>
            <a:off x="198121" y="873760"/>
            <a:ext cx="5897879" cy="3149600"/>
          </a:xfrm>
          <a:prstGeom prst="rect">
            <a:avLst/>
          </a:prstGeom>
        </p:spPr>
      </p:pic>
      <p:pic>
        <p:nvPicPr>
          <p:cNvPr id="6" name="Picture 5">
            <a:extLst>
              <a:ext uri="{FF2B5EF4-FFF2-40B4-BE49-F238E27FC236}">
                <a16:creationId xmlns:a16="http://schemas.microsoft.com/office/drawing/2014/main" id="{30D966C0-7AE8-4EEB-8B2F-0D465A85B776}"/>
              </a:ext>
            </a:extLst>
          </p:cNvPr>
          <p:cNvPicPr>
            <a:picLocks noChangeAspect="1"/>
          </p:cNvPicPr>
          <p:nvPr/>
        </p:nvPicPr>
        <p:blipFill>
          <a:blip r:embed="rId3"/>
          <a:stretch>
            <a:fillRect/>
          </a:stretch>
        </p:blipFill>
        <p:spPr>
          <a:xfrm>
            <a:off x="6736079" y="639762"/>
            <a:ext cx="5186679" cy="3383598"/>
          </a:xfrm>
          <a:prstGeom prst="rect">
            <a:avLst/>
          </a:prstGeom>
        </p:spPr>
      </p:pic>
      <p:pic>
        <p:nvPicPr>
          <p:cNvPr id="10" name="Picture 9">
            <a:extLst>
              <a:ext uri="{FF2B5EF4-FFF2-40B4-BE49-F238E27FC236}">
                <a16:creationId xmlns:a16="http://schemas.microsoft.com/office/drawing/2014/main" id="{052B6B30-6853-4D04-B648-D8C79AA77F31}"/>
              </a:ext>
            </a:extLst>
          </p:cNvPr>
          <p:cNvPicPr>
            <a:picLocks noChangeAspect="1"/>
          </p:cNvPicPr>
          <p:nvPr/>
        </p:nvPicPr>
        <p:blipFill>
          <a:blip r:embed="rId4"/>
          <a:stretch>
            <a:fillRect/>
          </a:stretch>
        </p:blipFill>
        <p:spPr>
          <a:xfrm>
            <a:off x="7085328" y="4145280"/>
            <a:ext cx="4488180" cy="2398395"/>
          </a:xfrm>
          <a:prstGeom prst="rect">
            <a:avLst/>
          </a:prstGeom>
        </p:spPr>
      </p:pic>
      <p:pic>
        <p:nvPicPr>
          <p:cNvPr id="14" name="Picture 13">
            <a:extLst>
              <a:ext uri="{FF2B5EF4-FFF2-40B4-BE49-F238E27FC236}">
                <a16:creationId xmlns:a16="http://schemas.microsoft.com/office/drawing/2014/main" id="{B2915CB4-BAEB-473B-94B5-6A8406DFCC1F}"/>
              </a:ext>
            </a:extLst>
          </p:cNvPr>
          <p:cNvPicPr>
            <a:picLocks noChangeAspect="1"/>
          </p:cNvPicPr>
          <p:nvPr/>
        </p:nvPicPr>
        <p:blipFill>
          <a:blip r:embed="rId5"/>
          <a:stretch>
            <a:fillRect/>
          </a:stretch>
        </p:blipFill>
        <p:spPr>
          <a:xfrm>
            <a:off x="1594485" y="4399280"/>
            <a:ext cx="4324350" cy="2066925"/>
          </a:xfrm>
          <a:prstGeom prst="rect">
            <a:avLst/>
          </a:prstGeom>
        </p:spPr>
      </p:pic>
    </p:spTree>
    <p:extLst>
      <p:ext uri="{BB962C8B-B14F-4D97-AF65-F5344CB8AC3E}">
        <p14:creationId xmlns:p14="http://schemas.microsoft.com/office/powerpoint/2010/main" val="621029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D98E1-794F-479A-AA2A-7D63D78346A8}"/>
              </a:ext>
            </a:extLst>
          </p:cNvPr>
          <p:cNvSpPr>
            <a:spLocks noGrp="1"/>
          </p:cNvSpPr>
          <p:nvPr>
            <p:ph type="title"/>
          </p:nvPr>
        </p:nvSpPr>
        <p:spPr>
          <a:xfrm>
            <a:off x="838200" y="365125"/>
            <a:ext cx="10515600" cy="772795"/>
          </a:xfrm>
        </p:spPr>
        <p:txBody>
          <a:bodyPr/>
          <a:lstStyle/>
          <a:p>
            <a:r>
              <a:rPr lang="en-IN" dirty="0"/>
              <a:t>Boosting</a:t>
            </a:r>
          </a:p>
        </p:txBody>
      </p:sp>
      <p:sp>
        <p:nvSpPr>
          <p:cNvPr id="5" name="Content Placeholder 4">
            <a:extLst>
              <a:ext uri="{FF2B5EF4-FFF2-40B4-BE49-F238E27FC236}">
                <a16:creationId xmlns:a16="http://schemas.microsoft.com/office/drawing/2014/main" id="{360BBFDD-D359-4607-806D-CB4C1E96074E}"/>
              </a:ext>
            </a:extLst>
          </p:cNvPr>
          <p:cNvSpPr>
            <a:spLocks noGrp="1"/>
          </p:cNvSpPr>
          <p:nvPr>
            <p:ph idx="1"/>
          </p:nvPr>
        </p:nvSpPr>
        <p:spPr>
          <a:xfrm>
            <a:off x="838200" y="1026160"/>
            <a:ext cx="10515600" cy="5150803"/>
          </a:xfrm>
        </p:spPr>
        <p:txBody>
          <a:bodyPr>
            <a:normAutofit fontScale="77500" lnSpcReduction="20000"/>
          </a:bodyPr>
          <a:lstStyle/>
          <a:p>
            <a:pPr algn="just"/>
            <a:r>
              <a:rPr lang="en-US" b="0" i="0" dirty="0">
                <a:solidFill>
                  <a:srgbClr val="222222"/>
                </a:solidFill>
                <a:effectLst/>
              </a:rPr>
              <a:t>Suppose you have n data points and 2 output classes (0 and 1). You want to create a model to detect the class of the test data. Now what we do is randomly select observations from the training dataset and feed them to model 1 (M1), we also assume that initially, all the observations have an equal weight that means an equal probability of getting selected.</a:t>
            </a:r>
          </a:p>
          <a:p>
            <a:pPr algn="just"/>
            <a:r>
              <a:rPr lang="en-US" b="0" i="0" dirty="0">
                <a:solidFill>
                  <a:srgbClr val="222222"/>
                </a:solidFill>
                <a:effectLst/>
              </a:rPr>
              <a:t>Remember in </a:t>
            </a:r>
            <a:r>
              <a:rPr lang="en-US" b="0" i="0" dirty="0" err="1">
                <a:solidFill>
                  <a:srgbClr val="222222"/>
                </a:solidFill>
                <a:effectLst/>
              </a:rPr>
              <a:t>ensembling</a:t>
            </a:r>
            <a:r>
              <a:rPr lang="en-US" b="0" i="0" dirty="0">
                <a:solidFill>
                  <a:srgbClr val="222222"/>
                </a:solidFill>
                <a:effectLst/>
              </a:rPr>
              <a:t> techniques the weak learners combine to make a strong model so here M1, M2, M3….Mn all are weak learners.</a:t>
            </a:r>
          </a:p>
          <a:p>
            <a:pPr algn="just"/>
            <a:r>
              <a:rPr lang="en-US" b="0" i="0" dirty="0">
                <a:solidFill>
                  <a:srgbClr val="222222"/>
                </a:solidFill>
                <a:effectLst/>
              </a:rPr>
              <a:t>Since M1 is a weak learner, it will surely misclassify some of the observations. Now before feeding the observations to M2 what we do is update the weights of the observations which are wrongly classified. In Boosting techniques, when an observation is wrongly classified, its weight gets updated and for those which are correctly classified, their weights get decreased. The probability of selecting a wrongly classified observation gets increased hence in the next model only those observations get selected which were misclassified in model 1.</a:t>
            </a:r>
          </a:p>
          <a:p>
            <a:pPr algn="just"/>
            <a:r>
              <a:rPr lang="en-US" b="0" i="0" dirty="0">
                <a:solidFill>
                  <a:srgbClr val="222222"/>
                </a:solidFill>
                <a:effectLst/>
              </a:rPr>
              <a:t>Similarly, it happens with M2, the wrongly classified weights are again updated and then fed to M3. This procedure is continued until and unless the errors are minimized, and the dataset is predicted correctly. Now when the new datapoint comes in (Test data) it passes through all the models (weak learners) and the class which gets the highest vote is the output for our test data.</a:t>
            </a:r>
          </a:p>
          <a:p>
            <a:pPr marL="0" indent="0">
              <a:buNone/>
            </a:pPr>
            <a:endParaRPr lang="en-IN" dirty="0"/>
          </a:p>
        </p:txBody>
      </p:sp>
    </p:spTree>
    <p:extLst>
      <p:ext uri="{BB962C8B-B14F-4D97-AF65-F5344CB8AC3E}">
        <p14:creationId xmlns:p14="http://schemas.microsoft.com/office/powerpoint/2010/main" val="3422057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F9BB-9278-42B9-86F2-567FB76C1FF6}"/>
              </a:ext>
            </a:extLst>
          </p:cNvPr>
          <p:cNvSpPr>
            <a:spLocks noGrp="1"/>
          </p:cNvSpPr>
          <p:nvPr>
            <p:ph type="title"/>
          </p:nvPr>
        </p:nvSpPr>
        <p:spPr>
          <a:xfrm>
            <a:off x="838200" y="146051"/>
            <a:ext cx="10515600" cy="635000"/>
          </a:xfrm>
        </p:spPr>
        <p:txBody>
          <a:bodyPr>
            <a:normAutofit fontScale="90000"/>
          </a:bodyPr>
          <a:lstStyle/>
          <a:p>
            <a:r>
              <a:rPr lang="en-IN" dirty="0"/>
              <a:t>SVM-Non Linear (Kernel)</a:t>
            </a:r>
          </a:p>
        </p:txBody>
      </p:sp>
      <p:sp>
        <p:nvSpPr>
          <p:cNvPr id="3" name="Content Placeholder 2">
            <a:extLst>
              <a:ext uri="{FF2B5EF4-FFF2-40B4-BE49-F238E27FC236}">
                <a16:creationId xmlns:a16="http://schemas.microsoft.com/office/drawing/2014/main" id="{1FE0F461-683A-47C7-BFA7-AADC32080FB8}"/>
              </a:ext>
            </a:extLst>
          </p:cNvPr>
          <p:cNvSpPr>
            <a:spLocks noGrp="1"/>
          </p:cNvSpPr>
          <p:nvPr>
            <p:ph idx="1"/>
          </p:nvPr>
        </p:nvSpPr>
        <p:spPr>
          <a:xfrm>
            <a:off x="838200" y="781053"/>
            <a:ext cx="10515600" cy="635000"/>
          </a:xfrm>
        </p:spPr>
        <p:txBody>
          <a:bodyPr>
            <a:normAutofit/>
          </a:bodyPr>
          <a:lstStyle/>
          <a:p>
            <a:pPr marL="0" indent="0">
              <a:buNone/>
            </a:pPr>
            <a:r>
              <a:rPr lang="en-US" sz="1800" b="0" i="0" dirty="0">
                <a:solidFill>
                  <a:srgbClr val="222222"/>
                </a:solidFill>
                <a:effectLst/>
              </a:rPr>
              <a:t>The most interesting feature of SVM is that it can even work with a non-linear dataset and for this, we use “Kernel Trick” which makes it easier to classifies the points. Suppose we have a dataset like this:</a:t>
            </a:r>
            <a:endParaRPr lang="en-IN" sz="1800" dirty="0"/>
          </a:p>
        </p:txBody>
      </p:sp>
      <p:sp>
        <p:nvSpPr>
          <p:cNvPr id="4" name="TextBox 3">
            <a:extLst>
              <a:ext uri="{FF2B5EF4-FFF2-40B4-BE49-F238E27FC236}">
                <a16:creationId xmlns:a16="http://schemas.microsoft.com/office/drawing/2014/main" id="{1DC93AB0-9C6A-4AC8-9019-A1805B0B348B}"/>
              </a:ext>
            </a:extLst>
          </p:cNvPr>
          <p:cNvSpPr txBox="1"/>
          <p:nvPr/>
        </p:nvSpPr>
        <p:spPr>
          <a:xfrm>
            <a:off x="876300" y="3400426"/>
            <a:ext cx="10477500" cy="1200329"/>
          </a:xfrm>
          <a:prstGeom prst="rect">
            <a:avLst/>
          </a:prstGeom>
          <a:noFill/>
        </p:spPr>
        <p:txBody>
          <a:bodyPr wrap="square" rtlCol="0">
            <a:spAutoFit/>
          </a:bodyPr>
          <a:lstStyle/>
          <a:p>
            <a:r>
              <a:rPr lang="en-US" b="0" i="0" dirty="0">
                <a:solidFill>
                  <a:srgbClr val="222222"/>
                </a:solidFill>
                <a:effectLst/>
              </a:rPr>
              <a:t>Here we see we cannot draw a single line or say hyperplane which can classify the points correctly. So what we do is try converting this lower dimension space to a higher dimension space using some quadratic functions which will allow us to find a decision boundary that clearly divides the data points. These functions which help us do this are called Kernels and which kernel to use is purely determined by hyperparameter tuning.</a:t>
            </a:r>
            <a:endParaRPr lang="en-IN" dirty="0"/>
          </a:p>
        </p:txBody>
      </p:sp>
      <p:pic>
        <p:nvPicPr>
          <p:cNvPr id="9" name="Picture 8">
            <a:extLst>
              <a:ext uri="{FF2B5EF4-FFF2-40B4-BE49-F238E27FC236}">
                <a16:creationId xmlns:a16="http://schemas.microsoft.com/office/drawing/2014/main" id="{A77ED9CF-2815-4598-93DF-F517ABBFD42A}"/>
              </a:ext>
            </a:extLst>
          </p:cNvPr>
          <p:cNvPicPr>
            <a:picLocks noChangeAspect="1"/>
          </p:cNvPicPr>
          <p:nvPr/>
        </p:nvPicPr>
        <p:blipFill>
          <a:blip r:embed="rId2"/>
          <a:stretch>
            <a:fillRect/>
          </a:stretch>
        </p:blipFill>
        <p:spPr>
          <a:xfrm>
            <a:off x="1314450" y="1416053"/>
            <a:ext cx="8858250" cy="1822447"/>
          </a:xfrm>
          <a:prstGeom prst="rect">
            <a:avLst/>
          </a:prstGeom>
        </p:spPr>
      </p:pic>
      <p:pic>
        <p:nvPicPr>
          <p:cNvPr id="11" name="Picture 10">
            <a:extLst>
              <a:ext uri="{FF2B5EF4-FFF2-40B4-BE49-F238E27FC236}">
                <a16:creationId xmlns:a16="http://schemas.microsoft.com/office/drawing/2014/main" id="{485B9A21-F3A9-4C43-9360-C5A473A333C2}"/>
              </a:ext>
            </a:extLst>
          </p:cNvPr>
          <p:cNvPicPr>
            <a:picLocks noChangeAspect="1"/>
          </p:cNvPicPr>
          <p:nvPr/>
        </p:nvPicPr>
        <p:blipFill>
          <a:blip r:embed="rId3"/>
          <a:stretch>
            <a:fillRect/>
          </a:stretch>
        </p:blipFill>
        <p:spPr>
          <a:xfrm>
            <a:off x="838200" y="4600756"/>
            <a:ext cx="8924925" cy="2111194"/>
          </a:xfrm>
          <a:prstGeom prst="rect">
            <a:avLst/>
          </a:prstGeom>
        </p:spPr>
      </p:pic>
    </p:spTree>
    <p:extLst>
      <p:ext uri="{BB962C8B-B14F-4D97-AF65-F5344CB8AC3E}">
        <p14:creationId xmlns:p14="http://schemas.microsoft.com/office/powerpoint/2010/main" val="3967086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F9BB-9278-42B9-86F2-567FB76C1FF6}"/>
              </a:ext>
            </a:extLst>
          </p:cNvPr>
          <p:cNvSpPr>
            <a:spLocks noGrp="1"/>
          </p:cNvSpPr>
          <p:nvPr>
            <p:ph type="title"/>
          </p:nvPr>
        </p:nvSpPr>
        <p:spPr>
          <a:xfrm>
            <a:off x="838200" y="146051"/>
            <a:ext cx="10515600" cy="635000"/>
          </a:xfrm>
        </p:spPr>
        <p:txBody>
          <a:bodyPr>
            <a:normAutofit fontScale="90000"/>
          </a:bodyPr>
          <a:lstStyle/>
          <a:p>
            <a:r>
              <a:rPr lang="en-IN" dirty="0"/>
              <a:t>SVM-Non Linear (Different Types of Kernels)</a:t>
            </a:r>
          </a:p>
        </p:txBody>
      </p:sp>
      <p:pic>
        <p:nvPicPr>
          <p:cNvPr id="8" name="Picture 7">
            <a:extLst>
              <a:ext uri="{FF2B5EF4-FFF2-40B4-BE49-F238E27FC236}">
                <a16:creationId xmlns:a16="http://schemas.microsoft.com/office/drawing/2014/main" id="{948391BB-08A3-4693-8301-BCCAEB97CF1E}"/>
              </a:ext>
            </a:extLst>
          </p:cNvPr>
          <p:cNvPicPr>
            <a:picLocks noChangeAspect="1"/>
          </p:cNvPicPr>
          <p:nvPr/>
        </p:nvPicPr>
        <p:blipFill>
          <a:blip r:embed="rId2"/>
          <a:stretch>
            <a:fillRect/>
          </a:stretch>
        </p:blipFill>
        <p:spPr>
          <a:xfrm>
            <a:off x="530072" y="877887"/>
            <a:ext cx="11131856" cy="3653473"/>
          </a:xfrm>
          <a:prstGeom prst="rect">
            <a:avLst/>
          </a:prstGeom>
        </p:spPr>
      </p:pic>
      <p:sp>
        <p:nvSpPr>
          <p:cNvPr id="13" name="TextBox 12">
            <a:extLst>
              <a:ext uri="{FF2B5EF4-FFF2-40B4-BE49-F238E27FC236}">
                <a16:creationId xmlns:a16="http://schemas.microsoft.com/office/drawing/2014/main" id="{B2E5131F-CA9D-4A2B-A62B-7C60731082AD}"/>
              </a:ext>
            </a:extLst>
          </p:cNvPr>
          <p:cNvSpPr txBox="1"/>
          <p:nvPr/>
        </p:nvSpPr>
        <p:spPr>
          <a:xfrm>
            <a:off x="340360" y="4752320"/>
            <a:ext cx="5853430" cy="923330"/>
          </a:xfrm>
          <a:prstGeom prst="rect">
            <a:avLst/>
          </a:prstGeom>
          <a:noFill/>
        </p:spPr>
        <p:txBody>
          <a:bodyPr wrap="square">
            <a:spAutoFit/>
          </a:bodyPr>
          <a:lstStyle/>
          <a:p>
            <a:pPr algn="l" fontAlgn="base">
              <a:buFont typeface="Arial" panose="020B0604020202020204" pitchFamily="34" charset="0"/>
              <a:buChar char="•"/>
            </a:pPr>
            <a:r>
              <a:rPr lang="en-US" b="1" i="0" dirty="0">
                <a:solidFill>
                  <a:srgbClr val="273239"/>
                </a:solidFill>
                <a:effectLst/>
                <a:latin typeface="Nunito" pitchFamily="2" charset="0"/>
              </a:rPr>
              <a:t>Sigmoid Kernel: </a:t>
            </a:r>
            <a:r>
              <a:rPr lang="en-US" b="0" i="0" dirty="0">
                <a:solidFill>
                  <a:srgbClr val="273239"/>
                </a:solidFill>
                <a:effectLst/>
                <a:latin typeface="Nunito" pitchFamily="2" charset="0"/>
              </a:rPr>
              <a:t>this function is equivalent to a two-layer, perceptron model of the neural network, which is used as an activation function for artificial neurons.</a:t>
            </a:r>
          </a:p>
        </p:txBody>
      </p:sp>
      <p:pic>
        <p:nvPicPr>
          <p:cNvPr id="15" name="Picture 14">
            <a:extLst>
              <a:ext uri="{FF2B5EF4-FFF2-40B4-BE49-F238E27FC236}">
                <a16:creationId xmlns:a16="http://schemas.microsoft.com/office/drawing/2014/main" id="{CE1EB1DA-9B62-452B-955E-39C2016FBDC9}"/>
              </a:ext>
            </a:extLst>
          </p:cNvPr>
          <p:cNvPicPr>
            <a:picLocks noChangeAspect="1"/>
          </p:cNvPicPr>
          <p:nvPr/>
        </p:nvPicPr>
        <p:blipFill>
          <a:blip r:embed="rId3"/>
          <a:stretch>
            <a:fillRect/>
          </a:stretch>
        </p:blipFill>
        <p:spPr>
          <a:xfrm>
            <a:off x="6193790" y="4752320"/>
            <a:ext cx="5998210" cy="809625"/>
          </a:xfrm>
          <a:prstGeom prst="rect">
            <a:avLst/>
          </a:prstGeom>
        </p:spPr>
      </p:pic>
      <p:sp>
        <p:nvSpPr>
          <p:cNvPr id="17" name="TextBox 16">
            <a:extLst>
              <a:ext uri="{FF2B5EF4-FFF2-40B4-BE49-F238E27FC236}">
                <a16:creationId xmlns:a16="http://schemas.microsoft.com/office/drawing/2014/main" id="{97B5E6A3-88FA-4D8D-93E8-14C2BCB4E507}"/>
              </a:ext>
            </a:extLst>
          </p:cNvPr>
          <p:cNvSpPr txBox="1"/>
          <p:nvPr/>
        </p:nvSpPr>
        <p:spPr>
          <a:xfrm>
            <a:off x="340360" y="5675650"/>
            <a:ext cx="5974715" cy="923330"/>
          </a:xfrm>
          <a:prstGeom prst="rect">
            <a:avLst/>
          </a:prstGeom>
          <a:noFill/>
        </p:spPr>
        <p:txBody>
          <a:bodyPr wrap="square">
            <a:spAutoFit/>
          </a:bodyPr>
          <a:lstStyle/>
          <a:p>
            <a:pPr algn="l" fontAlgn="base">
              <a:buFont typeface="Arial" panose="020B0604020202020204" pitchFamily="34" charset="0"/>
              <a:buChar char="•"/>
            </a:pPr>
            <a:r>
              <a:rPr lang="en-US" b="1" i="0" dirty="0">
                <a:solidFill>
                  <a:srgbClr val="273239"/>
                </a:solidFill>
                <a:effectLst/>
                <a:latin typeface="Nunito" pitchFamily="2" charset="0"/>
              </a:rPr>
              <a:t>Polynomial Kernel: </a:t>
            </a:r>
            <a:r>
              <a:rPr lang="en-US" b="0" i="0" dirty="0">
                <a:solidFill>
                  <a:srgbClr val="273239"/>
                </a:solidFill>
                <a:effectLst/>
                <a:latin typeface="Nunito" pitchFamily="2" charset="0"/>
              </a:rPr>
              <a:t>It represents the similarity of vectors in the training set of data in a feature space over polynomials of the original variables used in the kernel.</a:t>
            </a:r>
          </a:p>
        </p:txBody>
      </p:sp>
      <p:pic>
        <p:nvPicPr>
          <p:cNvPr id="19" name="Picture 18">
            <a:extLst>
              <a:ext uri="{FF2B5EF4-FFF2-40B4-BE49-F238E27FC236}">
                <a16:creationId xmlns:a16="http://schemas.microsoft.com/office/drawing/2014/main" id="{B60DBB0E-FE58-43CD-89F3-8E2B39FF3881}"/>
              </a:ext>
            </a:extLst>
          </p:cNvPr>
          <p:cNvPicPr>
            <a:picLocks noChangeAspect="1"/>
          </p:cNvPicPr>
          <p:nvPr/>
        </p:nvPicPr>
        <p:blipFill>
          <a:blip r:embed="rId4"/>
          <a:stretch>
            <a:fillRect/>
          </a:stretch>
        </p:blipFill>
        <p:spPr>
          <a:xfrm>
            <a:off x="6193790" y="5760780"/>
            <a:ext cx="5900420" cy="838200"/>
          </a:xfrm>
          <a:prstGeom prst="rect">
            <a:avLst/>
          </a:prstGeom>
        </p:spPr>
      </p:pic>
    </p:spTree>
    <p:extLst>
      <p:ext uri="{BB962C8B-B14F-4D97-AF65-F5344CB8AC3E}">
        <p14:creationId xmlns:p14="http://schemas.microsoft.com/office/powerpoint/2010/main" val="4242148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F9BB-9278-42B9-86F2-567FB76C1FF6}"/>
              </a:ext>
            </a:extLst>
          </p:cNvPr>
          <p:cNvSpPr>
            <a:spLocks noGrp="1"/>
          </p:cNvSpPr>
          <p:nvPr>
            <p:ph type="title"/>
          </p:nvPr>
        </p:nvSpPr>
        <p:spPr>
          <a:xfrm>
            <a:off x="285750" y="146051"/>
            <a:ext cx="11068050" cy="635000"/>
          </a:xfrm>
        </p:spPr>
        <p:txBody>
          <a:bodyPr>
            <a:normAutofit/>
          </a:bodyPr>
          <a:lstStyle/>
          <a:p>
            <a:r>
              <a:rPr lang="en-IN" sz="3200" dirty="0">
                <a:latin typeface="+mn-lt"/>
              </a:rPr>
              <a:t>SVM-Non Linear (</a:t>
            </a:r>
            <a:r>
              <a:rPr lang="en-US" sz="3200" i="0" dirty="0">
                <a:solidFill>
                  <a:srgbClr val="273239"/>
                </a:solidFill>
                <a:effectLst/>
                <a:latin typeface="+mn-lt"/>
              </a:rPr>
              <a:t>Gaussian Kernel Radial Basis Function (RBF)</a:t>
            </a:r>
            <a:r>
              <a:rPr lang="en-IN" sz="3200" dirty="0">
                <a:latin typeface="+mn-lt"/>
              </a:rPr>
              <a:t>)</a:t>
            </a:r>
          </a:p>
        </p:txBody>
      </p:sp>
      <p:pic>
        <p:nvPicPr>
          <p:cNvPr id="8" name="Picture 7">
            <a:extLst>
              <a:ext uri="{FF2B5EF4-FFF2-40B4-BE49-F238E27FC236}">
                <a16:creationId xmlns:a16="http://schemas.microsoft.com/office/drawing/2014/main" id="{313B84C1-C636-40C5-BF18-7C697F3BB1BC}"/>
              </a:ext>
            </a:extLst>
          </p:cNvPr>
          <p:cNvPicPr>
            <a:picLocks noChangeAspect="1"/>
          </p:cNvPicPr>
          <p:nvPr/>
        </p:nvPicPr>
        <p:blipFill>
          <a:blip r:embed="rId2"/>
          <a:stretch>
            <a:fillRect/>
          </a:stretch>
        </p:blipFill>
        <p:spPr>
          <a:xfrm>
            <a:off x="470596" y="865504"/>
            <a:ext cx="10768904" cy="3658871"/>
          </a:xfrm>
          <a:prstGeom prst="rect">
            <a:avLst/>
          </a:prstGeom>
        </p:spPr>
      </p:pic>
      <p:sp>
        <p:nvSpPr>
          <p:cNvPr id="12" name="TextBox 11">
            <a:extLst>
              <a:ext uri="{FF2B5EF4-FFF2-40B4-BE49-F238E27FC236}">
                <a16:creationId xmlns:a16="http://schemas.microsoft.com/office/drawing/2014/main" id="{C75D1B04-EAFA-4427-9388-9DFABDC1A4D8}"/>
              </a:ext>
            </a:extLst>
          </p:cNvPr>
          <p:cNvSpPr txBox="1"/>
          <p:nvPr/>
        </p:nvSpPr>
        <p:spPr>
          <a:xfrm>
            <a:off x="838200" y="4643120"/>
            <a:ext cx="10906760" cy="923330"/>
          </a:xfrm>
          <a:prstGeom prst="rect">
            <a:avLst/>
          </a:prstGeom>
          <a:noFill/>
        </p:spPr>
        <p:txBody>
          <a:bodyPr wrap="square" rtlCol="0">
            <a:spAutoFit/>
          </a:bodyPr>
          <a:lstStyle/>
          <a:p>
            <a:r>
              <a:rPr lang="en-US" b="0" i="0" dirty="0">
                <a:solidFill>
                  <a:srgbClr val="222222"/>
                </a:solidFill>
                <a:effectLst/>
                <a:latin typeface="Lato" panose="020F0502020204030203" pitchFamily="34" charset="0"/>
              </a:rPr>
              <a:t>RBF Kernel- What it actually does is to create non-linear combinations of our features to lift your samples onto a higher-dimensional feature space where we can use a linear decision boundary to separate your classes It is the most used kernel in SVM classifications</a:t>
            </a:r>
            <a:endParaRPr lang="en-IN" dirty="0"/>
          </a:p>
        </p:txBody>
      </p:sp>
      <p:pic>
        <p:nvPicPr>
          <p:cNvPr id="15" name="Picture 14">
            <a:extLst>
              <a:ext uri="{FF2B5EF4-FFF2-40B4-BE49-F238E27FC236}">
                <a16:creationId xmlns:a16="http://schemas.microsoft.com/office/drawing/2014/main" id="{B6064BC3-49D3-4011-BD79-A8654E37F21A}"/>
              </a:ext>
            </a:extLst>
          </p:cNvPr>
          <p:cNvPicPr>
            <a:picLocks noChangeAspect="1"/>
          </p:cNvPicPr>
          <p:nvPr/>
        </p:nvPicPr>
        <p:blipFill>
          <a:blip r:embed="rId3"/>
          <a:stretch>
            <a:fillRect/>
          </a:stretch>
        </p:blipFill>
        <p:spPr>
          <a:xfrm>
            <a:off x="876300" y="5685195"/>
            <a:ext cx="4943475" cy="1028700"/>
          </a:xfrm>
          <a:prstGeom prst="rect">
            <a:avLst/>
          </a:prstGeom>
        </p:spPr>
      </p:pic>
    </p:spTree>
    <p:extLst>
      <p:ext uri="{BB962C8B-B14F-4D97-AF65-F5344CB8AC3E}">
        <p14:creationId xmlns:p14="http://schemas.microsoft.com/office/powerpoint/2010/main" val="1271824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4C3D-2A78-41DD-A3FA-33303BDBCD97}"/>
              </a:ext>
            </a:extLst>
          </p:cNvPr>
          <p:cNvSpPr>
            <a:spLocks noGrp="1"/>
          </p:cNvSpPr>
          <p:nvPr>
            <p:ph type="title"/>
          </p:nvPr>
        </p:nvSpPr>
        <p:spPr>
          <a:xfrm>
            <a:off x="838200" y="365125"/>
            <a:ext cx="10515600" cy="739775"/>
          </a:xfrm>
        </p:spPr>
        <p:txBody>
          <a:bodyPr/>
          <a:lstStyle/>
          <a:p>
            <a:r>
              <a:rPr lang="en-IN" dirty="0"/>
              <a:t>APRIORI</a:t>
            </a:r>
          </a:p>
        </p:txBody>
      </p:sp>
      <p:pic>
        <p:nvPicPr>
          <p:cNvPr id="5" name="Picture 4">
            <a:extLst>
              <a:ext uri="{FF2B5EF4-FFF2-40B4-BE49-F238E27FC236}">
                <a16:creationId xmlns:a16="http://schemas.microsoft.com/office/drawing/2014/main" id="{026E8494-63D5-4D28-9CF1-56AABAF72D43}"/>
              </a:ext>
            </a:extLst>
          </p:cNvPr>
          <p:cNvPicPr>
            <a:picLocks noChangeAspect="1"/>
          </p:cNvPicPr>
          <p:nvPr/>
        </p:nvPicPr>
        <p:blipFill>
          <a:blip r:embed="rId2"/>
          <a:stretch>
            <a:fillRect/>
          </a:stretch>
        </p:blipFill>
        <p:spPr>
          <a:xfrm>
            <a:off x="417897" y="1236980"/>
            <a:ext cx="5678103" cy="3014663"/>
          </a:xfrm>
          <a:prstGeom prst="rect">
            <a:avLst/>
          </a:prstGeom>
        </p:spPr>
      </p:pic>
      <p:pic>
        <p:nvPicPr>
          <p:cNvPr id="7" name="Picture 6">
            <a:extLst>
              <a:ext uri="{FF2B5EF4-FFF2-40B4-BE49-F238E27FC236}">
                <a16:creationId xmlns:a16="http://schemas.microsoft.com/office/drawing/2014/main" id="{9F07CAF9-35B0-4ACB-8415-1759AED04E27}"/>
              </a:ext>
            </a:extLst>
          </p:cNvPr>
          <p:cNvPicPr>
            <a:picLocks noChangeAspect="1"/>
          </p:cNvPicPr>
          <p:nvPr/>
        </p:nvPicPr>
        <p:blipFill>
          <a:blip r:embed="rId3"/>
          <a:stretch>
            <a:fillRect/>
          </a:stretch>
        </p:blipFill>
        <p:spPr>
          <a:xfrm>
            <a:off x="6343015" y="1201419"/>
            <a:ext cx="5848985" cy="3085783"/>
          </a:xfrm>
          <a:prstGeom prst="rect">
            <a:avLst/>
          </a:prstGeom>
        </p:spPr>
      </p:pic>
    </p:spTree>
    <p:extLst>
      <p:ext uri="{BB962C8B-B14F-4D97-AF65-F5344CB8AC3E}">
        <p14:creationId xmlns:p14="http://schemas.microsoft.com/office/powerpoint/2010/main" val="314490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2570974-E2DE-4771-9527-118A84225412}"/>
              </a:ext>
            </a:extLst>
          </p:cNvPr>
          <p:cNvPicPr>
            <a:picLocks noChangeAspect="1"/>
          </p:cNvPicPr>
          <p:nvPr/>
        </p:nvPicPr>
        <p:blipFill>
          <a:blip r:embed="rId2"/>
          <a:stretch>
            <a:fillRect/>
          </a:stretch>
        </p:blipFill>
        <p:spPr>
          <a:xfrm>
            <a:off x="4821238" y="642938"/>
            <a:ext cx="6689725" cy="2357438"/>
          </a:xfrm>
          <a:prstGeom prst="rect">
            <a:avLst/>
          </a:prstGeom>
        </p:spPr>
      </p:pic>
      <p:pic>
        <p:nvPicPr>
          <p:cNvPr id="9" name="Picture 8">
            <a:extLst>
              <a:ext uri="{FF2B5EF4-FFF2-40B4-BE49-F238E27FC236}">
                <a16:creationId xmlns:a16="http://schemas.microsoft.com/office/drawing/2014/main" id="{6708CBC9-2F20-46FF-A263-BF4F0AB6739C}"/>
              </a:ext>
            </a:extLst>
          </p:cNvPr>
          <p:cNvPicPr>
            <a:picLocks noChangeAspect="1"/>
          </p:cNvPicPr>
          <p:nvPr/>
        </p:nvPicPr>
        <p:blipFill>
          <a:blip r:embed="rId3"/>
          <a:stretch>
            <a:fillRect/>
          </a:stretch>
        </p:blipFill>
        <p:spPr>
          <a:xfrm>
            <a:off x="4821238" y="3068638"/>
            <a:ext cx="6689725" cy="3141663"/>
          </a:xfrm>
          <a:prstGeom prst="rect">
            <a:avLst/>
          </a:prstGeom>
        </p:spPr>
      </p:pic>
      <p:sp>
        <p:nvSpPr>
          <p:cNvPr id="2" name="Title 1">
            <a:extLst>
              <a:ext uri="{FF2B5EF4-FFF2-40B4-BE49-F238E27FC236}">
                <a16:creationId xmlns:a16="http://schemas.microsoft.com/office/drawing/2014/main" id="{55E14C3D-2A78-41DD-A3FA-33303BDBCD97}"/>
              </a:ext>
            </a:extLst>
          </p:cNvPr>
          <p:cNvSpPr>
            <a:spLocks noGrp="1"/>
          </p:cNvSpPr>
          <p:nvPr>
            <p:ph type="title"/>
          </p:nvPr>
        </p:nvSpPr>
        <p:spPr>
          <a:xfrm>
            <a:off x="1028700" y="1967267"/>
            <a:ext cx="2628900" cy="1233134"/>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1. APRIORI-Support</a:t>
            </a:r>
          </a:p>
        </p:txBody>
      </p:sp>
      <p:pic>
        <p:nvPicPr>
          <p:cNvPr id="11" name="Picture 10">
            <a:extLst>
              <a:ext uri="{FF2B5EF4-FFF2-40B4-BE49-F238E27FC236}">
                <a16:creationId xmlns:a16="http://schemas.microsoft.com/office/drawing/2014/main" id="{33E4411E-F346-40CA-9BD8-30A197EAADCA}"/>
              </a:ext>
            </a:extLst>
          </p:cNvPr>
          <p:cNvPicPr>
            <a:picLocks noChangeAspect="1"/>
          </p:cNvPicPr>
          <p:nvPr/>
        </p:nvPicPr>
        <p:blipFill>
          <a:blip r:embed="rId4"/>
          <a:stretch>
            <a:fillRect/>
          </a:stretch>
        </p:blipFill>
        <p:spPr>
          <a:xfrm>
            <a:off x="1016882" y="3478934"/>
            <a:ext cx="2640718" cy="1049338"/>
          </a:xfrm>
          <a:prstGeom prst="rect">
            <a:avLst/>
          </a:prstGeom>
        </p:spPr>
      </p:pic>
    </p:spTree>
    <p:extLst>
      <p:ext uri="{BB962C8B-B14F-4D97-AF65-F5344CB8AC3E}">
        <p14:creationId xmlns:p14="http://schemas.microsoft.com/office/powerpoint/2010/main" val="2532503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44250E0-DD04-4FBB-8982-62362A0AD715}"/>
              </a:ext>
            </a:extLst>
          </p:cNvPr>
          <p:cNvPicPr>
            <a:picLocks noChangeAspect="1"/>
          </p:cNvPicPr>
          <p:nvPr/>
        </p:nvPicPr>
        <p:blipFill>
          <a:blip r:embed="rId2"/>
          <a:stretch>
            <a:fillRect/>
          </a:stretch>
        </p:blipFill>
        <p:spPr>
          <a:xfrm>
            <a:off x="5332413" y="492125"/>
            <a:ext cx="6192838" cy="3178175"/>
          </a:xfrm>
          <a:prstGeom prst="rect">
            <a:avLst/>
          </a:prstGeom>
        </p:spPr>
      </p:pic>
      <p:pic>
        <p:nvPicPr>
          <p:cNvPr id="7" name="Picture 6">
            <a:extLst>
              <a:ext uri="{FF2B5EF4-FFF2-40B4-BE49-F238E27FC236}">
                <a16:creationId xmlns:a16="http://schemas.microsoft.com/office/drawing/2014/main" id="{8D790CF0-E19E-4105-92E1-FA03C35BA037}"/>
              </a:ext>
            </a:extLst>
          </p:cNvPr>
          <p:cNvPicPr>
            <a:picLocks noChangeAspect="1"/>
          </p:cNvPicPr>
          <p:nvPr/>
        </p:nvPicPr>
        <p:blipFill>
          <a:blip r:embed="rId3"/>
          <a:stretch>
            <a:fillRect/>
          </a:stretch>
        </p:blipFill>
        <p:spPr>
          <a:xfrm>
            <a:off x="5332413" y="3741738"/>
            <a:ext cx="6192838" cy="2630488"/>
          </a:xfrm>
          <a:prstGeom prst="rect">
            <a:avLst/>
          </a:prstGeom>
        </p:spPr>
      </p:pic>
      <p:sp>
        <p:nvSpPr>
          <p:cNvPr id="2" name="Title 1">
            <a:extLst>
              <a:ext uri="{FF2B5EF4-FFF2-40B4-BE49-F238E27FC236}">
                <a16:creationId xmlns:a16="http://schemas.microsoft.com/office/drawing/2014/main" id="{55E14C3D-2A78-41DD-A3FA-33303BDBCD97}"/>
              </a:ext>
            </a:extLst>
          </p:cNvPr>
          <p:cNvSpPr>
            <a:spLocks noGrp="1"/>
          </p:cNvSpPr>
          <p:nvPr>
            <p:ph type="title"/>
          </p:nvPr>
        </p:nvSpPr>
        <p:spPr>
          <a:xfrm>
            <a:off x="742950" y="742951"/>
            <a:ext cx="3476625" cy="2686049"/>
          </a:xfrm>
        </p:spPr>
        <p:txBody>
          <a:bodyPr vert="horz" lIns="91440" tIns="45720" rIns="91440" bIns="45720" rtlCol="0" anchor="ctr">
            <a:normAutofit/>
          </a:bodyPr>
          <a:lstStyle/>
          <a:p>
            <a:pPr algn="ctr"/>
            <a:r>
              <a:rPr lang="en-US" sz="4800" dirty="0">
                <a:solidFill>
                  <a:srgbClr val="FFFFFF"/>
                </a:solidFill>
              </a:rPr>
              <a:t>2. </a:t>
            </a:r>
            <a:r>
              <a:rPr lang="en-US" sz="4800" kern="1200" dirty="0">
                <a:solidFill>
                  <a:srgbClr val="FFFFFF"/>
                </a:solidFill>
                <a:latin typeface="+mj-lt"/>
                <a:ea typeface="+mj-ea"/>
                <a:cs typeface="+mj-cs"/>
              </a:rPr>
              <a:t>APRIORI-Confidence</a:t>
            </a:r>
          </a:p>
        </p:txBody>
      </p:sp>
      <p:pic>
        <p:nvPicPr>
          <p:cNvPr id="10" name="Picture 9">
            <a:extLst>
              <a:ext uri="{FF2B5EF4-FFF2-40B4-BE49-F238E27FC236}">
                <a16:creationId xmlns:a16="http://schemas.microsoft.com/office/drawing/2014/main" id="{A7B0CCD2-04EC-4E7E-BC06-87F3A20D6063}"/>
              </a:ext>
            </a:extLst>
          </p:cNvPr>
          <p:cNvPicPr>
            <a:picLocks noChangeAspect="1"/>
          </p:cNvPicPr>
          <p:nvPr/>
        </p:nvPicPr>
        <p:blipFill>
          <a:blip r:embed="rId4"/>
          <a:stretch>
            <a:fillRect/>
          </a:stretch>
        </p:blipFill>
        <p:spPr>
          <a:xfrm>
            <a:off x="676274" y="4264675"/>
            <a:ext cx="3609975" cy="1390650"/>
          </a:xfrm>
          <a:prstGeom prst="rect">
            <a:avLst/>
          </a:prstGeom>
        </p:spPr>
      </p:pic>
    </p:spTree>
    <p:extLst>
      <p:ext uri="{BB962C8B-B14F-4D97-AF65-F5344CB8AC3E}">
        <p14:creationId xmlns:p14="http://schemas.microsoft.com/office/powerpoint/2010/main" val="2541599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3EA763-D171-4866-8D7B-FBFA90C395AB}"/>
              </a:ext>
            </a:extLst>
          </p:cNvPr>
          <p:cNvPicPr>
            <a:picLocks noChangeAspect="1"/>
          </p:cNvPicPr>
          <p:nvPr/>
        </p:nvPicPr>
        <p:blipFill>
          <a:blip r:embed="rId2"/>
          <a:stretch>
            <a:fillRect/>
          </a:stretch>
        </p:blipFill>
        <p:spPr>
          <a:xfrm>
            <a:off x="4830763" y="642938"/>
            <a:ext cx="6670675" cy="2282825"/>
          </a:xfrm>
          <a:prstGeom prst="rect">
            <a:avLst/>
          </a:prstGeom>
        </p:spPr>
      </p:pic>
      <p:pic>
        <p:nvPicPr>
          <p:cNvPr id="7" name="Picture 6">
            <a:extLst>
              <a:ext uri="{FF2B5EF4-FFF2-40B4-BE49-F238E27FC236}">
                <a16:creationId xmlns:a16="http://schemas.microsoft.com/office/drawing/2014/main" id="{3A868CA0-6EF9-4D87-9EC0-4352E869A85D}"/>
              </a:ext>
            </a:extLst>
          </p:cNvPr>
          <p:cNvPicPr>
            <a:picLocks noChangeAspect="1"/>
          </p:cNvPicPr>
          <p:nvPr/>
        </p:nvPicPr>
        <p:blipFill>
          <a:blip r:embed="rId3"/>
          <a:stretch>
            <a:fillRect/>
          </a:stretch>
        </p:blipFill>
        <p:spPr>
          <a:xfrm>
            <a:off x="4830763" y="2994025"/>
            <a:ext cx="6670675" cy="3216275"/>
          </a:xfrm>
          <a:prstGeom prst="rect">
            <a:avLst/>
          </a:prstGeom>
        </p:spPr>
      </p:pic>
      <p:sp>
        <p:nvSpPr>
          <p:cNvPr id="2" name="Title 1">
            <a:extLst>
              <a:ext uri="{FF2B5EF4-FFF2-40B4-BE49-F238E27FC236}">
                <a16:creationId xmlns:a16="http://schemas.microsoft.com/office/drawing/2014/main" id="{B0ECE5C7-6482-40D1-AA42-375AC55F86E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3. APRIORI- Lift</a:t>
            </a:r>
          </a:p>
        </p:txBody>
      </p:sp>
      <p:pic>
        <p:nvPicPr>
          <p:cNvPr id="9" name="Picture 8">
            <a:extLst>
              <a:ext uri="{FF2B5EF4-FFF2-40B4-BE49-F238E27FC236}">
                <a16:creationId xmlns:a16="http://schemas.microsoft.com/office/drawing/2014/main" id="{C2144A3A-D5F6-4CD2-A962-F6B150AAA80A}"/>
              </a:ext>
            </a:extLst>
          </p:cNvPr>
          <p:cNvPicPr>
            <a:picLocks noChangeAspect="1"/>
          </p:cNvPicPr>
          <p:nvPr/>
        </p:nvPicPr>
        <p:blipFill>
          <a:blip r:embed="rId4"/>
          <a:stretch>
            <a:fillRect/>
          </a:stretch>
        </p:blipFill>
        <p:spPr>
          <a:xfrm>
            <a:off x="916517" y="3728720"/>
            <a:ext cx="2741083" cy="1066800"/>
          </a:xfrm>
          <a:prstGeom prst="rect">
            <a:avLst/>
          </a:prstGeom>
        </p:spPr>
      </p:pic>
    </p:spTree>
    <p:extLst>
      <p:ext uri="{BB962C8B-B14F-4D97-AF65-F5344CB8AC3E}">
        <p14:creationId xmlns:p14="http://schemas.microsoft.com/office/powerpoint/2010/main" val="2849817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A57544-2702-444D-A7B6-8BB233FD729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APRIORI- Algorithm</a:t>
            </a:r>
          </a:p>
        </p:txBody>
      </p:sp>
      <p:pic>
        <p:nvPicPr>
          <p:cNvPr id="5" name="Picture 4" descr="A diagram of a diagram&#10;&#10;Description automatically generated with medium confidence">
            <a:extLst>
              <a:ext uri="{FF2B5EF4-FFF2-40B4-BE49-F238E27FC236}">
                <a16:creationId xmlns:a16="http://schemas.microsoft.com/office/drawing/2014/main" id="{D985895A-617A-4407-8626-2BD5932919A1}"/>
              </a:ext>
            </a:extLst>
          </p:cNvPr>
          <p:cNvPicPr>
            <a:picLocks noChangeAspect="1"/>
          </p:cNvPicPr>
          <p:nvPr/>
        </p:nvPicPr>
        <p:blipFill>
          <a:blip r:embed="rId2"/>
          <a:stretch>
            <a:fillRect/>
          </a:stretch>
        </p:blipFill>
        <p:spPr>
          <a:xfrm>
            <a:off x="1158699" y="1675227"/>
            <a:ext cx="9874602" cy="4394199"/>
          </a:xfrm>
          <a:prstGeom prst="rect">
            <a:avLst/>
          </a:prstGeom>
        </p:spPr>
      </p:pic>
    </p:spTree>
    <p:extLst>
      <p:ext uri="{BB962C8B-B14F-4D97-AF65-F5344CB8AC3E}">
        <p14:creationId xmlns:p14="http://schemas.microsoft.com/office/powerpoint/2010/main" val="1972783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6B2B-9FE5-45EE-AC95-CD717F4C1281}"/>
              </a:ext>
            </a:extLst>
          </p:cNvPr>
          <p:cNvSpPr>
            <a:spLocks noGrp="1"/>
          </p:cNvSpPr>
          <p:nvPr>
            <p:ph type="title"/>
          </p:nvPr>
        </p:nvSpPr>
        <p:spPr>
          <a:xfrm>
            <a:off x="838200" y="179387"/>
            <a:ext cx="10515600" cy="501650"/>
          </a:xfrm>
        </p:spPr>
        <p:txBody>
          <a:bodyPr>
            <a:normAutofit fontScale="90000"/>
          </a:bodyPr>
          <a:lstStyle/>
          <a:p>
            <a:r>
              <a:rPr lang="en-IN" dirty="0"/>
              <a:t>ARL- Metrics</a:t>
            </a:r>
          </a:p>
        </p:txBody>
      </p:sp>
      <p:sp>
        <p:nvSpPr>
          <p:cNvPr id="3" name="Content Placeholder 2">
            <a:extLst>
              <a:ext uri="{FF2B5EF4-FFF2-40B4-BE49-F238E27FC236}">
                <a16:creationId xmlns:a16="http://schemas.microsoft.com/office/drawing/2014/main" id="{6AADCF4F-FEAE-4B3C-B58A-35C69D8A8B28}"/>
              </a:ext>
            </a:extLst>
          </p:cNvPr>
          <p:cNvSpPr>
            <a:spLocks noGrp="1"/>
          </p:cNvSpPr>
          <p:nvPr>
            <p:ph idx="1"/>
          </p:nvPr>
        </p:nvSpPr>
        <p:spPr>
          <a:xfrm>
            <a:off x="838200" y="681038"/>
            <a:ext cx="10515600" cy="4395788"/>
          </a:xfrm>
        </p:spPr>
        <p:txBody>
          <a:bodyPr>
            <a:normAutofit fontScale="32500" lnSpcReduction="20000"/>
          </a:bodyPr>
          <a:lstStyle/>
          <a:p>
            <a:pPr marL="0" indent="0">
              <a:buNone/>
            </a:pPr>
            <a:r>
              <a:rPr lang="en-US" sz="5500" b="1" dirty="0"/>
              <a:t>1. Antecedents and consequents: </a:t>
            </a:r>
            <a:r>
              <a:rPr lang="en-US" sz="5500" dirty="0"/>
              <a:t>These columns represent the items involved in each association rule. Antecedents are the items found in the transactions before the rule, and consequents are the items predicted to occur after the rule.</a:t>
            </a:r>
          </a:p>
          <a:p>
            <a:pPr marL="0" indent="0">
              <a:buNone/>
            </a:pPr>
            <a:r>
              <a:rPr lang="en-US" sz="5500" b="1" dirty="0"/>
              <a:t>2. Antecedent support and consequent support: </a:t>
            </a:r>
            <a:r>
              <a:rPr lang="en-US" sz="5500" dirty="0"/>
              <a:t>These columns show the proportion of transactions that contain the antecedent or consequent items, respectively. Antecedent support is the percentage of transactions that contain the antecedent, and consequent support is the percentage that contains   the consequent.</a:t>
            </a:r>
          </a:p>
          <a:p>
            <a:pPr marL="0" indent="0">
              <a:buNone/>
            </a:pPr>
            <a:r>
              <a:rPr lang="en-US" sz="5500" b="1" dirty="0"/>
              <a:t>3. Support: </a:t>
            </a:r>
            <a:r>
              <a:rPr lang="en-US" sz="5500" dirty="0"/>
              <a:t>Support indicates the proportion of transactions that contain both the antecedent and the consequent. It's a measure of how frequently the rule is observed in the dataset.</a:t>
            </a:r>
          </a:p>
          <a:p>
            <a:pPr marL="0" indent="0">
              <a:buNone/>
            </a:pPr>
            <a:r>
              <a:rPr lang="en-US" sz="5500" b="1" dirty="0"/>
              <a:t>4. Confidence: </a:t>
            </a:r>
            <a:r>
              <a:rPr lang="en-US" sz="5500" dirty="0"/>
              <a:t>Confidence is the probability of the consequent occurring given that the antecedent has occurred. It's calculated as `support(consequent and antecedent) / support(antecedent)`.</a:t>
            </a:r>
          </a:p>
          <a:p>
            <a:pPr marL="0" indent="0">
              <a:buNone/>
            </a:pPr>
            <a:r>
              <a:rPr lang="en-US" sz="5500" b="1" dirty="0"/>
              <a:t>5. Lift: </a:t>
            </a:r>
            <a:r>
              <a:rPr lang="en-US" sz="5500" dirty="0"/>
              <a:t>Lift measures how much more likely the consequent is to occur when the antecedent is present compared to when it's not. A lift greater than 1 indicates a positive association.</a:t>
            </a:r>
          </a:p>
          <a:p>
            <a:pPr marL="0" indent="0">
              <a:buNone/>
            </a:pPr>
            <a:r>
              <a:rPr lang="en-US" sz="5500" b="1" dirty="0"/>
              <a:t>6. Leverage: </a:t>
            </a:r>
            <a:r>
              <a:rPr lang="en-US" sz="5500" dirty="0"/>
              <a:t>Leverage measures the difference between the observed frequency of the antecedent and consequent occurring together and the frequency expected if they were independent.</a:t>
            </a:r>
          </a:p>
          <a:p>
            <a:pPr marL="0" indent="0">
              <a:buNone/>
            </a:pPr>
            <a:r>
              <a:rPr lang="en-US" sz="5500" b="1" dirty="0"/>
              <a:t>7. Conviction: </a:t>
            </a:r>
            <a:r>
              <a:rPr lang="en-US" sz="5500" dirty="0"/>
              <a:t>Conviction is the ratio of the expected frequency that the antecedent occurs without the consequent to the observed frequency of the antecedent occurring without the consequent. It helps identify how much more often the antecedent occurs without the consequent than expected if they were independent.</a:t>
            </a:r>
          </a:p>
          <a:p>
            <a:pPr marL="0" indent="0">
              <a:buNone/>
            </a:pPr>
            <a:endParaRPr lang="en-IN" dirty="0"/>
          </a:p>
        </p:txBody>
      </p:sp>
      <p:pic>
        <p:nvPicPr>
          <p:cNvPr id="5" name="Picture 4">
            <a:extLst>
              <a:ext uri="{FF2B5EF4-FFF2-40B4-BE49-F238E27FC236}">
                <a16:creationId xmlns:a16="http://schemas.microsoft.com/office/drawing/2014/main" id="{C68C0DCA-2F44-427C-823B-11AF4AA12990}"/>
              </a:ext>
            </a:extLst>
          </p:cNvPr>
          <p:cNvPicPr>
            <a:picLocks noChangeAspect="1"/>
          </p:cNvPicPr>
          <p:nvPr/>
        </p:nvPicPr>
        <p:blipFill>
          <a:blip r:embed="rId2"/>
          <a:stretch>
            <a:fillRect/>
          </a:stretch>
        </p:blipFill>
        <p:spPr>
          <a:xfrm>
            <a:off x="566737" y="5441950"/>
            <a:ext cx="11058525" cy="1276350"/>
          </a:xfrm>
          <a:prstGeom prst="rect">
            <a:avLst/>
          </a:prstGeom>
        </p:spPr>
      </p:pic>
    </p:spTree>
    <p:extLst>
      <p:ext uri="{BB962C8B-B14F-4D97-AF65-F5344CB8AC3E}">
        <p14:creationId xmlns:p14="http://schemas.microsoft.com/office/powerpoint/2010/main" val="3468705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D5D6-87AC-4713-8734-FAF826C1824C}"/>
              </a:ext>
            </a:extLst>
          </p:cNvPr>
          <p:cNvSpPr>
            <a:spLocks noGrp="1"/>
          </p:cNvSpPr>
          <p:nvPr>
            <p:ph type="title"/>
          </p:nvPr>
        </p:nvSpPr>
        <p:spPr>
          <a:xfrm>
            <a:off x="838200" y="184150"/>
            <a:ext cx="10515600" cy="415925"/>
          </a:xfrm>
        </p:spPr>
        <p:txBody>
          <a:bodyPr>
            <a:normAutofit fontScale="90000"/>
          </a:bodyPr>
          <a:lstStyle/>
          <a:p>
            <a:r>
              <a:rPr lang="en-IN" dirty="0"/>
              <a:t>RFM Analysis</a:t>
            </a:r>
          </a:p>
        </p:txBody>
      </p:sp>
      <p:pic>
        <p:nvPicPr>
          <p:cNvPr id="5" name="Picture 4">
            <a:extLst>
              <a:ext uri="{FF2B5EF4-FFF2-40B4-BE49-F238E27FC236}">
                <a16:creationId xmlns:a16="http://schemas.microsoft.com/office/drawing/2014/main" id="{01F12868-58A0-4C66-A40A-B5275A862BE4}"/>
              </a:ext>
            </a:extLst>
          </p:cNvPr>
          <p:cNvPicPr>
            <a:picLocks noChangeAspect="1"/>
          </p:cNvPicPr>
          <p:nvPr/>
        </p:nvPicPr>
        <p:blipFill>
          <a:blip r:embed="rId2"/>
          <a:stretch>
            <a:fillRect/>
          </a:stretch>
        </p:blipFill>
        <p:spPr>
          <a:xfrm>
            <a:off x="1195388" y="600075"/>
            <a:ext cx="8605838" cy="6175113"/>
          </a:xfrm>
          <a:prstGeom prst="rect">
            <a:avLst/>
          </a:prstGeom>
        </p:spPr>
      </p:pic>
    </p:spTree>
    <p:extLst>
      <p:ext uri="{BB962C8B-B14F-4D97-AF65-F5344CB8AC3E}">
        <p14:creationId xmlns:p14="http://schemas.microsoft.com/office/powerpoint/2010/main" val="4290224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FA99258-6965-48B8-9802-C1E5F5357F6E}"/>
              </a:ext>
            </a:extLst>
          </p:cNvPr>
          <p:cNvSpPr>
            <a:spLocks noGrp="1"/>
          </p:cNvSpPr>
          <p:nvPr>
            <p:ph type="title"/>
          </p:nvPr>
        </p:nvSpPr>
        <p:spPr>
          <a:xfrm>
            <a:off x="1137034" y="609597"/>
            <a:ext cx="9392421" cy="1330841"/>
          </a:xfrm>
        </p:spPr>
        <p:txBody>
          <a:bodyPr>
            <a:normAutofit/>
          </a:bodyPr>
          <a:lstStyle/>
          <a:p>
            <a:r>
              <a:rPr lang="en-IN" dirty="0"/>
              <a:t>Gradient Boosting</a:t>
            </a:r>
          </a:p>
        </p:txBody>
      </p:sp>
      <p:sp>
        <p:nvSpPr>
          <p:cNvPr id="3" name="Content Placeholder 2">
            <a:extLst>
              <a:ext uri="{FF2B5EF4-FFF2-40B4-BE49-F238E27FC236}">
                <a16:creationId xmlns:a16="http://schemas.microsoft.com/office/drawing/2014/main" id="{2115BBBB-01BA-4EDB-962E-3DB12336A375}"/>
              </a:ext>
            </a:extLst>
          </p:cNvPr>
          <p:cNvSpPr>
            <a:spLocks noGrp="1"/>
          </p:cNvSpPr>
          <p:nvPr>
            <p:ph idx="1"/>
          </p:nvPr>
        </p:nvSpPr>
        <p:spPr>
          <a:xfrm>
            <a:off x="1137034" y="2198362"/>
            <a:ext cx="4958966" cy="3917773"/>
          </a:xfrm>
        </p:spPr>
        <p:txBody>
          <a:bodyPr>
            <a:normAutofit/>
          </a:bodyPr>
          <a:lstStyle/>
          <a:p>
            <a:pPr marL="0" indent="0">
              <a:buNone/>
            </a:pPr>
            <a:r>
              <a:rPr lang="en-US" sz="1300" b="0" i="0">
                <a:effectLst/>
              </a:rPr>
              <a:t>It is a boosting technique that builds a final model from the sum of several weak learning algorithms that were trained on the same dataset. It operates on the idea of stagewise addition. </a:t>
            </a:r>
          </a:p>
          <a:p>
            <a:pPr marL="0" indent="0">
              <a:buNone/>
            </a:pPr>
            <a:r>
              <a:rPr lang="en-US" sz="1300" b="0" i="0">
                <a:effectLst/>
              </a:rPr>
              <a:t>The first weak learner in the gradient boosting algorithm will not be trained on the dataset; instead, it will simply return the mean of the relevant column. </a:t>
            </a:r>
          </a:p>
          <a:p>
            <a:pPr marL="0" indent="0">
              <a:buNone/>
            </a:pPr>
            <a:r>
              <a:rPr lang="en-US" sz="1300" b="0" i="0">
                <a:effectLst/>
              </a:rPr>
              <a:t>The residual for the first weak learner algorithm’s output will then be calculated and used as the output column or target column for the next weak learning algorithm that will be trained. </a:t>
            </a:r>
          </a:p>
          <a:p>
            <a:pPr marL="0" indent="0">
              <a:buNone/>
            </a:pPr>
            <a:r>
              <a:rPr lang="en-US" sz="1300" b="0" i="0">
                <a:effectLst/>
              </a:rPr>
              <a:t>The second weak learner will be trained using the same methodology, and the residuals will be computed and utilized as an output column once more for the third weak learner, and so on until we achieve zero residuals. </a:t>
            </a:r>
          </a:p>
          <a:p>
            <a:pPr marL="0" indent="0">
              <a:buNone/>
            </a:pPr>
            <a:r>
              <a:rPr lang="en-US" sz="1300" b="0" i="0">
                <a:effectLst/>
              </a:rPr>
              <a:t>The dataset for gradient boosting must be in the form of numerical or categorical data. </a:t>
            </a:r>
            <a:r>
              <a:rPr lang="en-US" sz="1300"/>
              <a:t>GBM minimizes a loss function by fitting subsequent models to the previous models’ residuals (the differences between the actual values and the predictions). This approach leads to a more robust model with each iteration.</a:t>
            </a:r>
            <a:endParaRPr lang="en-IN" sz="1300"/>
          </a:p>
        </p:txBody>
      </p:sp>
      <p:pic>
        <p:nvPicPr>
          <p:cNvPr id="5" name="Picture 4">
            <a:extLst>
              <a:ext uri="{FF2B5EF4-FFF2-40B4-BE49-F238E27FC236}">
                <a16:creationId xmlns:a16="http://schemas.microsoft.com/office/drawing/2014/main" id="{EA82D948-34A2-4F06-9A91-2CAFFD7C9A7F}"/>
              </a:ext>
            </a:extLst>
          </p:cNvPr>
          <p:cNvPicPr>
            <a:picLocks noChangeAspect="1"/>
          </p:cNvPicPr>
          <p:nvPr/>
        </p:nvPicPr>
        <p:blipFill>
          <a:blip r:embed="rId2"/>
          <a:stretch>
            <a:fillRect/>
          </a:stretch>
        </p:blipFill>
        <p:spPr>
          <a:xfrm>
            <a:off x="6390641" y="2656249"/>
            <a:ext cx="5588000" cy="3246711"/>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33152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D5D6-87AC-4713-8734-FAF826C1824C}"/>
              </a:ext>
            </a:extLst>
          </p:cNvPr>
          <p:cNvSpPr>
            <a:spLocks noGrp="1"/>
          </p:cNvSpPr>
          <p:nvPr>
            <p:ph type="title"/>
          </p:nvPr>
        </p:nvSpPr>
        <p:spPr>
          <a:xfrm>
            <a:off x="838200" y="184150"/>
            <a:ext cx="10515600" cy="415925"/>
          </a:xfrm>
        </p:spPr>
        <p:txBody>
          <a:bodyPr>
            <a:normAutofit fontScale="90000"/>
          </a:bodyPr>
          <a:lstStyle/>
          <a:p>
            <a:r>
              <a:rPr lang="en-IN" dirty="0"/>
              <a:t>RFM Analysis</a:t>
            </a:r>
          </a:p>
        </p:txBody>
      </p:sp>
      <p:pic>
        <p:nvPicPr>
          <p:cNvPr id="4" name="Picture 3">
            <a:extLst>
              <a:ext uri="{FF2B5EF4-FFF2-40B4-BE49-F238E27FC236}">
                <a16:creationId xmlns:a16="http://schemas.microsoft.com/office/drawing/2014/main" id="{5E29E192-5823-4CF7-9BB0-3DF0F326B808}"/>
              </a:ext>
            </a:extLst>
          </p:cNvPr>
          <p:cNvPicPr>
            <a:picLocks noChangeAspect="1"/>
          </p:cNvPicPr>
          <p:nvPr/>
        </p:nvPicPr>
        <p:blipFill>
          <a:blip r:embed="rId2"/>
          <a:stretch>
            <a:fillRect/>
          </a:stretch>
        </p:blipFill>
        <p:spPr>
          <a:xfrm>
            <a:off x="933450" y="600075"/>
            <a:ext cx="9086850" cy="1866900"/>
          </a:xfrm>
          <a:prstGeom prst="rect">
            <a:avLst/>
          </a:prstGeom>
        </p:spPr>
      </p:pic>
      <p:pic>
        <p:nvPicPr>
          <p:cNvPr id="7" name="Picture 6">
            <a:extLst>
              <a:ext uri="{FF2B5EF4-FFF2-40B4-BE49-F238E27FC236}">
                <a16:creationId xmlns:a16="http://schemas.microsoft.com/office/drawing/2014/main" id="{AE65F0EB-DFBD-4A85-890C-E193AAFD03A6}"/>
              </a:ext>
            </a:extLst>
          </p:cNvPr>
          <p:cNvPicPr>
            <a:picLocks noChangeAspect="1"/>
          </p:cNvPicPr>
          <p:nvPr/>
        </p:nvPicPr>
        <p:blipFill>
          <a:blip r:embed="rId3"/>
          <a:stretch>
            <a:fillRect/>
          </a:stretch>
        </p:blipFill>
        <p:spPr>
          <a:xfrm>
            <a:off x="942975" y="2571750"/>
            <a:ext cx="9077325" cy="4102100"/>
          </a:xfrm>
          <a:prstGeom prst="rect">
            <a:avLst/>
          </a:prstGeom>
        </p:spPr>
      </p:pic>
    </p:spTree>
    <p:extLst>
      <p:ext uri="{BB962C8B-B14F-4D97-AF65-F5344CB8AC3E}">
        <p14:creationId xmlns:p14="http://schemas.microsoft.com/office/powerpoint/2010/main" val="690772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D5D6-87AC-4713-8734-FAF826C1824C}"/>
              </a:ext>
            </a:extLst>
          </p:cNvPr>
          <p:cNvSpPr>
            <a:spLocks noGrp="1"/>
          </p:cNvSpPr>
          <p:nvPr>
            <p:ph type="title"/>
          </p:nvPr>
        </p:nvSpPr>
        <p:spPr>
          <a:xfrm>
            <a:off x="838200" y="184150"/>
            <a:ext cx="10515600" cy="415925"/>
          </a:xfrm>
        </p:spPr>
        <p:txBody>
          <a:bodyPr>
            <a:normAutofit fontScale="90000"/>
          </a:bodyPr>
          <a:lstStyle/>
          <a:p>
            <a:r>
              <a:rPr lang="en-IN" dirty="0"/>
              <a:t>RFM Analysis</a:t>
            </a:r>
          </a:p>
        </p:txBody>
      </p:sp>
      <p:pic>
        <p:nvPicPr>
          <p:cNvPr id="5" name="Picture 4">
            <a:extLst>
              <a:ext uri="{FF2B5EF4-FFF2-40B4-BE49-F238E27FC236}">
                <a16:creationId xmlns:a16="http://schemas.microsoft.com/office/drawing/2014/main" id="{5ADB9315-B7C2-4450-8F53-D00191987BFF}"/>
              </a:ext>
            </a:extLst>
          </p:cNvPr>
          <p:cNvPicPr>
            <a:picLocks noChangeAspect="1"/>
          </p:cNvPicPr>
          <p:nvPr/>
        </p:nvPicPr>
        <p:blipFill>
          <a:blip r:embed="rId2"/>
          <a:stretch>
            <a:fillRect/>
          </a:stretch>
        </p:blipFill>
        <p:spPr>
          <a:xfrm>
            <a:off x="376237" y="933450"/>
            <a:ext cx="6310313" cy="4476750"/>
          </a:xfrm>
          <a:prstGeom prst="rect">
            <a:avLst/>
          </a:prstGeom>
        </p:spPr>
      </p:pic>
      <p:pic>
        <p:nvPicPr>
          <p:cNvPr id="8" name="Picture 7">
            <a:extLst>
              <a:ext uri="{FF2B5EF4-FFF2-40B4-BE49-F238E27FC236}">
                <a16:creationId xmlns:a16="http://schemas.microsoft.com/office/drawing/2014/main" id="{3EEE8F9D-89CC-42E6-A029-EECB1111A2EF}"/>
              </a:ext>
            </a:extLst>
          </p:cNvPr>
          <p:cNvPicPr>
            <a:picLocks noChangeAspect="1"/>
          </p:cNvPicPr>
          <p:nvPr/>
        </p:nvPicPr>
        <p:blipFill>
          <a:blip r:embed="rId3"/>
          <a:stretch>
            <a:fillRect/>
          </a:stretch>
        </p:blipFill>
        <p:spPr>
          <a:xfrm>
            <a:off x="6762750" y="885825"/>
            <a:ext cx="5305425" cy="3114675"/>
          </a:xfrm>
          <a:prstGeom prst="rect">
            <a:avLst/>
          </a:prstGeom>
        </p:spPr>
      </p:pic>
    </p:spTree>
    <p:extLst>
      <p:ext uri="{BB962C8B-B14F-4D97-AF65-F5344CB8AC3E}">
        <p14:creationId xmlns:p14="http://schemas.microsoft.com/office/powerpoint/2010/main" val="2274903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D5D6-87AC-4713-8734-FAF826C1824C}"/>
              </a:ext>
            </a:extLst>
          </p:cNvPr>
          <p:cNvSpPr>
            <a:spLocks noGrp="1"/>
          </p:cNvSpPr>
          <p:nvPr>
            <p:ph type="title"/>
          </p:nvPr>
        </p:nvSpPr>
        <p:spPr>
          <a:xfrm>
            <a:off x="838200" y="184150"/>
            <a:ext cx="10515600" cy="415925"/>
          </a:xfrm>
        </p:spPr>
        <p:txBody>
          <a:bodyPr>
            <a:normAutofit fontScale="90000"/>
          </a:bodyPr>
          <a:lstStyle/>
          <a:p>
            <a:r>
              <a:rPr lang="en-IN" dirty="0"/>
              <a:t>RFM Analysis</a:t>
            </a:r>
          </a:p>
        </p:txBody>
      </p:sp>
      <p:pic>
        <p:nvPicPr>
          <p:cNvPr id="7" name="Picture 6">
            <a:extLst>
              <a:ext uri="{FF2B5EF4-FFF2-40B4-BE49-F238E27FC236}">
                <a16:creationId xmlns:a16="http://schemas.microsoft.com/office/drawing/2014/main" id="{3D28A724-5C2A-4A0F-A3B0-CFA2FAE58BB3}"/>
              </a:ext>
            </a:extLst>
          </p:cNvPr>
          <p:cNvPicPr>
            <a:picLocks noChangeAspect="1"/>
          </p:cNvPicPr>
          <p:nvPr/>
        </p:nvPicPr>
        <p:blipFill>
          <a:blip r:embed="rId2"/>
          <a:stretch>
            <a:fillRect/>
          </a:stretch>
        </p:blipFill>
        <p:spPr>
          <a:xfrm>
            <a:off x="361949" y="790575"/>
            <a:ext cx="5915026" cy="5657850"/>
          </a:xfrm>
          <a:prstGeom prst="rect">
            <a:avLst/>
          </a:prstGeom>
        </p:spPr>
      </p:pic>
      <p:pic>
        <p:nvPicPr>
          <p:cNvPr id="9" name="Picture 8">
            <a:extLst>
              <a:ext uri="{FF2B5EF4-FFF2-40B4-BE49-F238E27FC236}">
                <a16:creationId xmlns:a16="http://schemas.microsoft.com/office/drawing/2014/main" id="{4DB034BC-9BFC-4D5C-A75E-C8C396E649BB}"/>
              </a:ext>
            </a:extLst>
          </p:cNvPr>
          <p:cNvPicPr>
            <a:picLocks noChangeAspect="1"/>
          </p:cNvPicPr>
          <p:nvPr/>
        </p:nvPicPr>
        <p:blipFill>
          <a:blip r:embed="rId3"/>
          <a:stretch>
            <a:fillRect/>
          </a:stretch>
        </p:blipFill>
        <p:spPr>
          <a:xfrm>
            <a:off x="6515101" y="966787"/>
            <a:ext cx="5524500" cy="5657850"/>
          </a:xfrm>
          <a:prstGeom prst="rect">
            <a:avLst/>
          </a:prstGeom>
        </p:spPr>
      </p:pic>
    </p:spTree>
    <p:extLst>
      <p:ext uri="{BB962C8B-B14F-4D97-AF65-F5344CB8AC3E}">
        <p14:creationId xmlns:p14="http://schemas.microsoft.com/office/powerpoint/2010/main" val="837304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FE1FA-4E57-428E-BFD8-E6097B158058}"/>
              </a:ext>
            </a:extLst>
          </p:cNvPr>
          <p:cNvSpPr>
            <a:spLocks noGrp="1"/>
          </p:cNvSpPr>
          <p:nvPr>
            <p:ph type="title"/>
          </p:nvPr>
        </p:nvSpPr>
        <p:spPr>
          <a:xfrm>
            <a:off x="838200" y="117476"/>
            <a:ext cx="10515600" cy="463550"/>
          </a:xfrm>
        </p:spPr>
        <p:txBody>
          <a:bodyPr>
            <a:normAutofit fontScale="90000"/>
          </a:bodyPr>
          <a:lstStyle/>
          <a:p>
            <a:r>
              <a:rPr lang="en-IN" dirty="0"/>
              <a:t>SVR-Support Vector Regression</a:t>
            </a:r>
          </a:p>
        </p:txBody>
      </p:sp>
      <p:pic>
        <p:nvPicPr>
          <p:cNvPr id="5" name="Picture 4">
            <a:extLst>
              <a:ext uri="{FF2B5EF4-FFF2-40B4-BE49-F238E27FC236}">
                <a16:creationId xmlns:a16="http://schemas.microsoft.com/office/drawing/2014/main" id="{5AE0956C-5782-434C-94AC-E42CFE58D890}"/>
              </a:ext>
            </a:extLst>
          </p:cNvPr>
          <p:cNvPicPr>
            <a:picLocks noChangeAspect="1"/>
          </p:cNvPicPr>
          <p:nvPr/>
        </p:nvPicPr>
        <p:blipFill>
          <a:blip r:embed="rId2"/>
          <a:stretch>
            <a:fillRect/>
          </a:stretch>
        </p:blipFill>
        <p:spPr>
          <a:xfrm>
            <a:off x="1028700" y="1819275"/>
            <a:ext cx="10134600" cy="4000500"/>
          </a:xfrm>
          <a:prstGeom prst="rect">
            <a:avLst/>
          </a:prstGeom>
        </p:spPr>
      </p:pic>
      <p:pic>
        <p:nvPicPr>
          <p:cNvPr id="7" name="Picture 6">
            <a:extLst>
              <a:ext uri="{FF2B5EF4-FFF2-40B4-BE49-F238E27FC236}">
                <a16:creationId xmlns:a16="http://schemas.microsoft.com/office/drawing/2014/main" id="{315BABEC-5488-4593-8302-04D88484C013}"/>
              </a:ext>
            </a:extLst>
          </p:cNvPr>
          <p:cNvPicPr>
            <a:picLocks noChangeAspect="1"/>
          </p:cNvPicPr>
          <p:nvPr/>
        </p:nvPicPr>
        <p:blipFill>
          <a:blip r:embed="rId3"/>
          <a:stretch>
            <a:fillRect/>
          </a:stretch>
        </p:blipFill>
        <p:spPr>
          <a:xfrm>
            <a:off x="7105650" y="1047750"/>
            <a:ext cx="3124200" cy="771525"/>
          </a:xfrm>
          <a:prstGeom prst="rect">
            <a:avLst/>
          </a:prstGeom>
        </p:spPr>
      </p:pic>
    </p:spTree>
    <p:extLst>
      <p:ext uri="{BB962C8B-B14F-4D97-AF65-F5344CB8AC3E}">
        <p14:creationId xmlns:p14="http://schemas.microsoft.com/office/powerpoint/2010/main" val="3853871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FE1FA-4E57-428E-BFD8-E6097B158058}"/>
              </a:ext>
            </a:extLst>
          </p:cNvPr>
          <p:cNvSpPr>
            <a:spLocks noGrp="1"/>
          </p:cNvSpPr>
          <p:nvPr>
            <p:ph type="title"/>
          </p:nvPr>
        </p:nvSpPr>
        <p:spPr>
          <a:xfrm>
            <a:off x="838200" y="117476"/>
            <a:ext cx="10515600" cy="463550"/>
          </a:xfrm>
        </p:spPr>
        <p:txBody>
          <a:bodyPr>
            <a:normAutofit fontScale="90000"/>
          </a:bodyPr>
          <a:lstStyle/>
          <a:p>
            <a:r>
              <a:rPr lang="en-IN" dirty="0"/>
              <a:t>SVR-Support Vector Regression</a:t>
            </a:r>
          </a:p>
        </p:txBody>
      </p:sp>
      <p:pic>
        <p:nvPicPr>
          <p:cNvPr id="8" name="Picture 7">
            <a:extLst>
              <a:ext uri="{FF2B5EF4-FFF2-40B4-BE49-F238E27FC236}">
                <a16:creationId xmlns:a16="http://schemas.microsoft.com/office/drawing/2014/main" id="{52AE8218-23D3-47DD-B3E3-191813A7384A}"/>
              </a:ext>
            </a:extLst>
          </p:cNvPr>
          <p:cNvPicPr>
            <a:picLocks noChangeAspect="1"/>
          </p:cNvPicPr>
          <p:nvPr/>
        </p:nvPicPr>
        <p:blipFill>
          <a:blip r:embed="rId2"/>
          <a:stretch>
            <a:fillRect/>
          </a:stretch>
        </p:blipFill>
        <p:spPr>
          <a:xfrm>
            <a:off x="228600" y="661987"/>
            <a:ext cx="4019550" cy="3719513"/>
          </a:xfrm>
          <a:prstGeom prst="rect">
            <a:avLst/>
          </a:prstGeom>
        </p:spPr>
      </p:pic>
      <p:pic>
        <p:nvPicPr>
          <p:cNvPr id="10" name="Picture 9">
            <a:extLst>
              <a:ext uri="{FF2B5EF4-FFF2-40B4-BE49-F238E27FC236}">
                <a16:creationId xmlns:a16="http://schemas.microsoft.com/office/drawing/2014/main" id="{96F64E9B-ED53-4F16-A1EC-0A48277DB83D}"/>
              </a:ext>
            </a:extLst>
          </p:cNvPr>
          <p:cNvPicPr>
            <a:picLocks noChangeAspect="1"/>
          </p:cNvPicPr>
          <p:nvPr/>
        </p:nvPicPr>
        <p:blipFill>
          <a:blip r:embed="rId3"/>
          <a:stretch>
            <a:fillRect/>
          </a:stretch>
        </p:blipFill>
        <p:spPr>
          <a:xfrm>
            <a:off x="4381500" y="661987"/>
            <a:ext cx="3905250" cy="3725193"/>
          </a:xfrm>
          <a:prstGeom prst="rect">
            <a:avLst/>
          </a:prstGeom>
        </p:spPr>
      </p:pic>
      <p:pic>
        <p:nvPicPr>
          <p:cNvPr id="12" name="Picture 11">
            <a:extLst>
              <a:ext uri="{FF2B5EF4-FFF2-40B4-BE49-F238E27FC236}">
                <a16:creationId xmlns:a16="http://schemas.microsoft.com/office/drawing/2014/main" id="{352398A8-4ABE-496A-85E5-A05493ECCF57}"/>
              </a:ext>
            </a:extLst>
          </p:cNvPr>
          <p:cNvPicPr>
            <a:picLocks noChangeAspect="1"/>
          </p:cNvPicPr>
          <p:nvPr/>
        </p:nvPicPr>
        <p:blipFill>
          <a:blip r:embed="rId4"/>
          <a:stretch>
            <a:fillRect/>
          </a:stretch>
        </p:blipFill>
        <p:spPr>
          <a:xfrm>
            <a:off x="8420100" y="661987"/>
            <a:ext cx="3643177" cy="3719512"/>
          </a:xfrm>
          <a:prstGeom prst="rect">
            <a:avLst/>
          </a:prstGeom>
        </p:spPr>
      </p:pic>
      <p:pic>
        <p:nvPicPr>
          <p:cNvPr id="14" name="Picture 13">
            <a:extLst>
              <a:ext uri="{FF2B5EF4-FFF2-40B4-BE49-F238E27FC236}">
                <a16:creationId xmlns:a16="http://schemas.microsoft.com/office/drawing/2014/main" id="{A901D36A-C2A1-46A5-A291-1F36A91E78F6}"/>
              </a:ext>
            </a:extLst>
          </p:cNvPr>
          <p:cNvPicPr>
            <a:picLocks noChangeAspect="1"/>
          </p:cNvPicPr>
          <p:nvPr/>
        </p:nvPicPr>
        <p:blipFill>
          <a:blip r:embed="rId5"/>
          <a:stretch>
            <a:fillRect/>
          </a:stretch>
        </p:blipFill>
        <p:spPr>
          <a:xfrm>
            <a:off x="342900" y="4381499"/>
            <a:ext cx="3429001" cy="2493270"/>
          </a:xfrm>
          <a:prstGeom prst="rect">
            <a:avLst/>
          </a:prstGeom>
        </p:spPr>
      </p:pic>
      <p:pic>
        <p:nvPicPr>
          <p:cNvPr id="16" name="Picture 15">
            <a:extLst>
              <a:ext uri="{FF2B5EF4-FFF2-40B4-BE49-F238E27FC236}">
                <a16:creationId xmlns:a16="http://schemas.microsoft.com/office/drawing/2014/main" id="{43F25D9D-1C02-4D4B-A0DD-B5B86A76504C}"/>
              </a:ext>
            </a:extLst>
          </p:cNvPr>
          <p:cNvPicPr>
            <a:picLocks noChangeAspect="1"/>
          </p:cNvPicPr>
          <p:nvPr/>
        </p:nvPicPr>
        <p:blipFill>
          <a:blip r:embed="rId6"/>
          <a:stretch>
            <a:fillRect/>
          </a:stretch>
        </p:blipFill>
        <p:spPr>
          <a:xfrm>
            <a:off x="4556379" y="4468141"/>
            <a:ext cx="3429000" cy="2288398"/>
          </a:xfrm>
          <a:prstGeom prst="rect">
            <a:avLst/>
          </a:prstGeom>
        </p:spPr>
      </p:pic>
      <p:pic>
        <p:nvPicPr>
          <p:cNvPr id="18" name="Picture 17">
            <a:extLst>
              <a:ext uri="{FF2B5EF4-FFF2-40B4-BE49-F238E27FC236}">
                <a16:creationId xmlns:a16="http://schemas.microsoft.com/office/drawing/2014/main" id="{985EE60D-2EB0-4014-9E9B-9E080A73EFB4}"/>
              </a:ext>
            </a:extLst>
          </p:cNvPr>
          <p:cNvPicPr>
            <a:picLocks noChangeAspect="1"/>
          </p:cNvPicPr>
          <p:nvPr/>
        </p:nvPicPr>
        <p:blipFill>
          <a:blip r:embed="rId7"/>
          <a:stretch>
            <a:fillRect/>
          </a:stretch>
        </p:blipFill>
        <p:spPr>
          <a:xfrm>
            <a:off x="8486775" y="4518164"/>
            <a:ext cx="3576502" cy="2238375"/>
          </a:xfrm>
          <a:prstGeom prst="rect">
            <a:avLst/>
          </a:prstGeom>
        </p:spPr>
      </p:pic>
    </p:spTree>
    <p:extLst>
      <p:ext uri="{BB962C8B-B14F-4D97-AF65-F5344CB8AC3E}">
        <p14:creationId xmlns:p14="http://schemas.microsoft.com/office/powerpoint/2010/main" val="1184061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D98E1-794F-479A-AA2A-7D63D78346A8}"/>
              </a:ext>
            </a:extLst>
          </p:cNvPr>
          <p:cNvSpPr>
            <a:spLocks noGrp="1"/>
          </p:cNvSpPr>
          <p:nvPr>
            <p:ph type="title"/>
          </p:nvPr>
        </p:nvSpPr>
        <p:spPr>
          <a:xfrm>
            <a:off x="838200" y="365126"/>
            <a:ext cx="10515600" cy="520700"/>
          </a:xfrm>
        </p:spPr>
        <p:txBody>
          <a:bodyPr>
            <a:normAutofit fontScale="90000"/>
          </a:bodyPr>
          <a:lstStyle/>
          <a:p>
            <a:r>
              <a:rPr lang="en-IN" dirty="0" err="1"/>
              <a:t>XGBoost</a:t>
            </a:r>
            <a:r>
              <a:rPr lang="en-IN" dirty="0"/>
              <a:t>- Extreme Gradient Boosting</a:t>
            </a:r>
          </a:p>
        </p:txBody>
      </p:sp>
      <p:sp>
        <p:nvSpPr>
          <p:cNvPr id="5" name="Content Placeholder 4">
            <a:extLst>
              <a:ext uri="{FF2B5EF4-FFF2-40B4-BE49-F238E27FC236}">
                <a16:creationId xmlns:a16="http://schemas.microsoft.com/office/drawing/2014/main" id="{360BBFDD-D359-4607-806D-CB4C1E96074E}"/>
              </a:ext>
            </a:extLst>
          </p:cNvPr>
          <p:cNvSpPr>
            <a:spLocks noGrp="1"/>
          </p:cNvSpPr>
          <p:nvPr>
            <p:ph idx="1"/>
          </p:nvPr>
        </p:nvSpPr>
        <p:spPr>
          <a:xfrm>
            <a:off x="838200" y="1026160"/>
            <a:ext cx="10515600" cy="5150803"/>
          </a:xfrm>
        </p:spPr>
        <p:txBody>
          <a:bodyPr>
            <a:norm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Extends gradient boosting with regularization and parallel processing for efficiency.</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Employs techniques like pruning to prevent overfitting.</a:t>
            </a:r>
          </a:p>
          <a:p>
            <a:r>
              <a:rPr lang="en-IN" sz="1800" dirty="0" err="1">
                <a:effectLst/>
                <a:latin typeface="Calibri" panose="020F0502020204030204" pitchFamily="34" charset="0"/>
                <a:ea typeface="Calibri" panose="020F0502020204030204" pitchFamily="34" charset="0"/>
                <a:cs typeface="Times New Roman" panose="02020603050405020304" pitchFamily="18" charset="0"/>
              </a:rPr>
              <a:t>XGBoost</a:t>
            </a:r>
            <a:r>
              <a:rPr lang="en-IN" sz="1800" dirty="0">
                <a:effectLst/>
                <a:latin typeface="Calibri" panose="020F0502020204030204" pitchFamily="34" charset="0"/>
                <a:ea typeface="Calibri" panose="020F0502020204030204" pitchFamily="34" charset="0"/>
                <a:cs typeface="Times New Roman" panose="02020603050405020304" pitchFamily="18" charset="0"/>
              </a:rPr>
              <a:t> optimizes the learning process, paying attention to features that contribute the most to reducing errors.</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It may penalize complex models, preventing overfitting and improving generalization.</a:t>
            </a:r>
          </a:p>
          <a:p>
            <a:pPr marL="0" indent="0">
              <a:buNone/>
            </a:pPr>
            <a:endParaRPr lang="en-IN" dirty="0"/>
          </a:p>
        </p:txBody>
      </p:sp>
      <p:pic>
        <p:nvPicPr>
          <p:cNvPr id="3" name="Picture 2">
            <a:extLst>
              <a:ext uri="{FF2B5EF4-FFF2-40B4-BE49-F238E27FC236}">
                <a16:creationId xmlns:a16="http://schemas.microsoft.com/office/drawing/2014/main" id="{83B49ADB-6752-4127-9B4C-D7B126991AEC}"/>
              </a:ext>
            </a:extLst>
          </p:cNvPr>
          <p:cNvPicPr>
            <a:picLocks noChangeAspect="1"/>
          </p:cNvPicPr>
          <p:nvPr/>
        </p:nvPicPr>
        <p:blipFill>
          <a:blip r:embed="rId2"/>
          <a:stretch>
            <a:fillRect/>
          </a:stretch>
        </p:blipFill>
        <p:spPr>
          <a:xfrm>
            <a:off x="838200" y="3043238"/>
            <a:ext cx="10210800" cy="3133725"/>
          </a:xfrm>
          <a:prstGeom prst="rect">
            <a:avLst/>
          </a:prstGeom>
        </p:spPr>
      </p:pic>
    </p:spTree>
    <p:extLst>
      <p:ext uri="{BB962C8B-B14F-4D97-AF65-F5344CB8AC3E}">
        <p14:creationId xmlns:p14="http://schemas.microsoft.com/office/powerpoint/2010/main" val="2510305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D1744-612A-4390-8BC6-745F73ECBC40}"/>
              </a:ext>
            </a:extLst>
          </p:cNvPr>
          <p:cNvSpPr>
            <a:spLocks noGrp="1"/>
          </p:cNvSpPr>
          <p:nvPr>
            <p:ph type="title"/>
          </p:nvPr>
        </p:nvSpPr>
        <p:spPr>
          <a:xfrm>
            <a:off x="876693" y="355601"/>
            <a:ext cx="5219307" cy="701039"/>
          </a:xfrm>
        </p:spPr>
        <p:txBody>
          <a:bodyPr anchor="b">
            <a:normAutofit/>
          </a:bodyPr>
          <a:lstStyle/>
          <a:p>
            <a:r>
              <a:rPr lang="en-IN" sz="3200" dirty="0"/>
              <a:t>Light GBM</a:t>
            </a:r>
          </a:p>
        </p:txBody>
      </p:sp>
      <p:sp>
        <p:nvSpPr>
          <p:cNvPr id="9" name="Content Placeholder 8">
            <a:extLst>
              <a:ext uri="{FF2B5EF4-FFF2-40B4-BE49-F238E27FC236}">
                <a16:creationId xmlns:a16="http://schemas.microsoft.com/office/drawing/2014/main" id="{3AAA47FC-94F2-4CD2-8E0B-11A9B32B64D9}"/>
              </a:ext>
            </a:extLst>
          </p:cNvPr>
          <p:cNvSpPr>
            <a:spLocks noGrp="1"/>
          </p:cNvSpPr>
          <p:nvPr>
            <p:ph idx="1"/>
          </p:nvPr>
        </p:nvSpPr>
        <p:spPr>
          <a:xfrm>
            <a:off x="876692" y="1127760"/>
            <a:ext cx="5219307" cy="4943126"/>
          </a:xfrm>
        </p:spPr>
        <p:txBody>
          <a:bodyPr anchor="t">
            <a:noAutofit/>
          </a:bodyPr>
          <a:lstStyle/>
          <a:p>
            <a:r>
              <a:rPr lang="en-US" sz="1400" b="0" i="0" dirty="0">
                <a:effectLst/>
              </a:rPr>
              <a:t>Light GBM is a fast, distributed, high-performance gradient boosting framework based on decision tree algorithm, used for ranking, classification and many other machine learning tasks.</a:t>
            </a:r>
          </a:p>
          <a:p>
            <a:r>
              <a:rPr lang="en-US" sz="1400" b="0" i="0" dirty="0">
                <a:effectLst/>
              </a:rPr>
              <a:t>Since it is based on decision tree algorithms, it splits the tree leaf wise with the best fit whereas other boosting algorithms split the tree depth wise or level wise rather than leaf-wise. So when growing on the same leaf in Light GBM, the leaf-wise algorithm can reduce more loss than the level-wise algorithm and hence results in much better accuracy which can rarely be achieved by any of the existing boosting algorithms. Also, it is surprisingly very fast, hence the word ‘Light’.</a:t>
            </a:r>
          </a:p>
          <a:p>
            <a:r>
              <a:rPr lang="en-US" sz="1400" b="0" i="0" dirty="0">
                <a:effectLst/>
              </a:rPr>
              <a:t>Leaf wise splits lead to increase in complexity and may lead to overfitting and it can be overcome by specifying another parameter max-depth which specifies the depth to which splitting will occur.</a:t>
            </a:r>
          </a:p>
          <a:p>
            <a:r>
              <a:rPr lang="en-IN" sz="1400" dirty="0">
                <a:effectLst/>
                <a:ea typeface="Calibri" panose="020F0502020204030204" pitchFamily="34" charset="0"/>
                <a:cs typeface="Times New Roman" panose="02020603050405020304" pitchFamily="18" charset="0"/>
              </a:rPr>
              <a:t> Uses histogram-based learning, which speeds up the training process.</a:t>
            </a:r>
          </a:p>
          <a:p>
            <a:r>
              <a:rPr lang="en-IN" sz="1400" dirty="0">
                <a:effectLst/>
                <a:ea typeface="Calibri" panose="020F0502020204030204" pitchFamily="34" charset="0"/>
                <a:cs typeface="Times New Roman" panose="02020603050405020304" pitchFamily="18" charset="0"/>
              </a:rPr>
              <a:t> Splits data into bins and builds histograms for efficient feature selection.</a:t>
            </a:r>
          </a:p>
          <a:p>
            <a:r>
              <a:rPr lang="en-IN" sz="1400" dirty="0">
                <a:effectLst/>
                <a:ea typeface="Calibri" panose="020F0502020204030204" pitchFamily="34" charset="0"/>
                <a:cs typeface="Times New Roman" panose="02020603050405020304" pitchFamily="18" charset="0"/>
              </a:rPr>
              <a:t> </a:t>
            </a:r>
            <a:r>
              <a:rPr lang="en-IN" sz="1400" dirty="0" err="1">
                <a:effectLst/>
                <a:ea typeface="Calibri" panose="020F0502020204030204" pitchFamily="34" charset="0"/>
                <a:cs typeface="Times New Roman" panose="02020603050405020304" pitchFamily="18" charset="0"/>
              </a:rPr>
              <a:t>LightGBM</a:t>
            </a:r>
            <a:r>
              <a:rPr lang="en-IN" sz="1400" dirty="0">
                <a:effectLst/>
                <a:ea typeface="Calibri" panose="020F0502020204030204" pitchFamily="34" charset="0"/>
                <a:cs typeface="Times New Roman" panose="02020603050405020304" pitchFamily="18" charset="0"/>
              </a:rPr>
              <a:t> efficiently identifies common patterns in the data, speeding up the learning process.</a:t>
            </a:r>
          </a:p>
          <a:p>
            <a:r>
              <a:rPr lang="en-IN" sz="1400" dirty="0">
                <a:effectLst/>
                <a:ea typeface="Calibri" panose="020F0502020204030204" pitchFamily="34" charset="0"/>
                <a:cs typeface="Times New Roman" panose="02020603050405020304" pitchFamily="18" charset="0"/>
              </a:rPr>
              <a:t>It may use histograms to quickly identify the size range where most errors occur and focus on refining predictions in that range.</a:t>
            </a:r>
            <a:endParaRPr lang="en-US" sz="1400" b="0" i="0" dirty="0">
              <a:effectLst/>
            </a:endParaRPr>
          </a:p>
          <a:p>
            <a:pPr marL="0" indent="0">
              <a:buNone/>
            </a:pPr>
            <a:endParaRPr lang="en-IN" sz="1400" dirty="0"/>
          </a:p>
        </p:txBody>
      </p:sp>
      <p:pic>
        <p:nvPicPr>
          <p:cNvPr id="10" name="Content Placeholder 6">
            <a:extLst>
              <a:ext uri="{FF2B5EF4-FFF2-40B4-BE49-F238E27FC236}">
                <a16:creationId xmlns:a16="http://schemas.microsoft.com/office/drawing/2014/main" id="{F82188CE-9FB1-4602-BC6F-3797192B9855}"/>
              </a:ext>
            </a:extLst>
          </p:cNvPr>
          <p:cNvPicPr>
            <a:picLocks noChangeAspect="1"/>
          </p:cNvPicPr>
          <p:nvPr/>
        </p:nvPicPr>
        <p:blipFill>
          <a:blip r:embed="rId2"/>
          <a:stretch>
            <a:fillRect/>
          </a:stretch>
        </p:blipFill>
        <p:spPr>
          <a:xfrm>
            <a:off x="6451600" y="985520"/>
            <a:ext cx="5333999" cy="5171439"/>
          </a:xfrm>
          <a:prstGeom prst="rect">
            <a:avLst/>
          </a:prstGeom>
        </p:spPr>
      </p:pic>
      <p:grpSp>
        <p:nvGrpSpPr>
          <p:cNvPr id="15" name="Group 14">
            <a:extLst>
              <a:ext uri="{FF2B5EF4-FFF2-40B4-BE49-F238E27FC236}">
                <a16:creationId xmlns:a16="http://schemas.microsoft.com/office/drawing/2014/main" id="{C54A2A4D-19EF-3552-F383-6AD9587C8A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A9208F0F-2734-3945-8FD0-EEB19CF41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CFF5D9-43B9-9D58-6F3F-25041716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923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721BE-562E-408C-9294-FAA729EC7A4C}"/>
              </a:ext>
            </a:extLst>
          </p:cNvPr>
          <p:cNvSpPr>
            <a:spLocks noGrp="1"/>
          </p:cNvSpPr>
          <p:nvPr>
            <p:ph type="title"/>
          </p:nvPr>
        </p:nvSpPr>
        <p:spPr>
          <a:xfrm>
            <a:off x="457200" y="192405"/>
            <a:ext cx="10896600" cy="569595"/>
          </a:xfrm>
        </p:spPr>
        <p:txBody>
          <a:bodyPr>
            <a:normAutofit fontScale="90000"/>
          </a:bodyPr>
          <a:lstStyle/>
          <a:p>
            <a:r>
              <a:rPr lang="en-IN" dirty="0"/>
              <a:t>ADABOOST</a:t>
            </a:r>
          </a:p>
        </p:txBody>
      </p:sp>
      <p:sp>
        <p:nvSpPr>
          <p:cNvPr id="3" name="Content Placeholder 2">
            <a:extLst>
              <a:ext uri="{FF2B5EF4-FFF2-40B4-BE49-F238E27FC236}">
                <a16:creationId xmlns:a16="http://schemas.microsoft.com/office/drawing/2014/main" id="{9A6E865B-328E-4807-9F58-904C0484F404}"/>
              </a:ext>
            </a:extLst>
          </p:cNvPr>
          <p:cNvSpPr>
            <a:spLocks noGrp="1"/>
          </p:cNvSpPr>
          <p:nvPr>
            <p:ph idx="1"/>
          </p:nvPr>
        </p:nvSpPr>
        <p:spPr>
          <a:xfrm>
            <a:off x="457200" y="762000"/>
            <a:ext cx="11334750" cy="5903595"/>
          </a:xfrm>
        </p:spPr>
        <p:txBody>
          <a:bodyPr>
            <a:noAutofit/>
          </a:bodyPr>
          <a:lstStyle/>
          <a:p>
            <a:pPr marL="0" indent="0">
              <a:buNone/>
            </a:pPr>
            <a:r>
              <a:rPr lang="en-US" sz="1600" b="0" i="0" dirty="0">
                <a:solidFill>
                  <a:srgbClr val="666666"/>
                </a:solidFill>
                <a:effectLst/>
              </a:rPr>
              <a:t>AdaBoost specifically focuses on improving the performance of weak learners (individual models that are slightly better than random guessing) by sequentially training them on different subsets of the data and giving more weight to the misclassified samples.</a:t>
            </a:r>
          </a:p>
          <a:p>
            <a:pPr marL="0" indent="0" algn="l" fontAlgn="base">
              <a:buNone/>
            </a:pPr>
            <a:r>
              <a:rPr lang="en-US" sz="1600" b="1" i="0" dirty="0">
                <a:solidFill>
                  <a:srgbClr val="333333"/>
                </a:solidFill>
                <a:effectLst/>
              </a:rPr>
              <a:t>How does the AdaBoost algorithm work?</a:t>
            </a:r>
          </a:p>
          <a:p>
            <a:pPr algn="l" fontAlgn="base">
              <a:buFont typeface="+mj-lt"/>
              <a:buAutoNum type="arabicPeriod"/>
            </a:pPr>
            <a:r>
              <a:rPr lang="en-US" sz="1600" b="1" i="0" dirty="0">
                <a:solidFill>
                  <a:srgbClr val="666666"/>
                </a:solidFill>
                <a:effectLst/>
              </a:rPr>
              <a:t>Initialization</a:t>
            </a:r>
            <a:r>
              <a:rPr lang="en-US" sz="1600" b="0" i="0" dirty="0">
                <a:solidFill>
                  <a:srgbClr val="666666"/>
                </a:solidFill>
                <a:effectLst/>
              </a:rPr>
              <a:t>: Each sample in the training dataset is assigned an equal weight initially. These weights determine the importance of each instance during the training process.</a:t>
            </a:r>
          </a:p>
          <a:p>
            <a:pPr algn="l" fontAlgn="base">
              <a:buFont typeface="+mj-lt"/>
              <a:buAutoNum type="arabicPeriod"/>
            </a:pPr>
            <a:r>
              <a:rPr lang="en-US" sz="1600" b="1" i="0" dirty="0">
                <a:solidFill>
                  <a:srgbClr val="666666"/>
                </a:solidFill>
                <a:effectLst/>
              </a:rPr>
              <a:t>Training Weak Learners</a:t>
            </a:r>
            <a:r>
              <a:rPr lang="en-US" sz="1600" b="0" i="0" dirty="0">
                <a:solidFill>
                  <a:srgbClr val="666666"/>
                </a:solidFill>
                <a:effectLst/>
              </a:rPr>
              <a:t>: AdaBoost starts by training a weak learner on the training data. A weak learner is typically a simple model like a decision tree with limited depth (a “stump”) or a linear classifier. The weak learner’s performance might be just slightly better than random guessing.</a:t>
            </a:r>
          </a:p>
          <a:p>
            <a:pPr algn="l" fontAlgn="base">
              <a:buFont typeface="+mj-lt"/>
              <a:buAutoNum type="arabicPeriod"/>
            </a:pPr>
            <a:r>
              <a:rPr lang="en-US" sz="1600" b="1" i="0" dirty="0">
                <a:solidFill>
                  <a:srgbClr val="666666"/>
                </a:solidFill>
                <a:effectLst/>
              </a:rPr>
              <a:t>Weighted Error</a:t>
            </a:r>
            <a:r>
              <a:rPr lang="en-US" sz="1600" b="0" i="0" dirty="0">
                <a:solidFill>
                  <a:srgbClr val="666666"/>
                </a:solidFill>
                <a:effectLst/>
              </a:rPr>
              <a:t>: After training the weak learner, it’s evaluated on the training data. The samples that the weak learner misclassifies are assigned higher weights, making them more influential in subsequent iterations.</a:t>
            </a:r>
          </a:p>
          <a:p>
            <a:pPr algn="l" fontAlgn="base">
              <a:buFont typeface="+mj-lt"/>
              <a:buAutoNum type="arabicPeriod"/>
            </a:pPr>
            <a:r>
              <a:rPr lang="en-US" sz="1600" b="1" i="0" dirty="0">
                <a:solidFill>
                  <a:srgbClr val="666666"/>
                </a:solidFill>
                <a:effectLst/>
              </a:rPr>
              <a:t>Compute Alpha</a:t>
            </a:r>
            <a:r>
              <a:rPr lang="en-US" sz="1600" b="0" i="0" dirty="0">
                <a:solidFill>
                  <a:srgbClr val="666666"/>
                </a:solidFill>
                <a:effectLst/>
              </a:rPr>
              <a:t>: An alpha value is computed based on the weighted error of the weak learner. The alpha value indicates how much trust should be given to the weak learner’s prediction. A smaller weighted error leads to a higher alpha.</a:t>
            </a:r>
          </a:p>
          <a:p>
            <a:pPr algn="l" fontAlgn="base">
              <a:buFont typeface="+mj-lt"/>
              <a:buAutoNum type="arabicPeriod"/>
            </a:pPr>
            <a:r>
              <a:rPr lang="en-US" sz="1600" b="1" i="0" dirty="0">
                <a:solidFill>
                  <a:srgbClr val="666666"/>
                </a:solidFill>
                <a:effectLst/>
              </a:rPr>
              <a:t>Update Weights</a:t>
            </a:r>
            <a:r>
              <a:rPr lang="en-US" sz="1600" b="0" i="0" dirty="0">
                <a:solidFill>
                  <a:srgbClr val="666666"/>
                </a:solidFill>
                <a:effectLst/>
              </a:rPr>
              <a:t>: The weights of the misclassified samples are updated, increasing their importance for the next iteration. Correctly classified samples retain their weights or may have their weights reduced.</a:t>
            </a:r>
          </a:p>
          <a:p>
            <a:pPr algn="l" fontAlgn="base">
              <a:buFont typeface="+mj-lt"/>
              <a:buAutoNum type="arabicPeriod"/>
            </a:pPr>
            <a:r>
              <a:rPr lang="en-US" sz="1600" b="1" i="0" dirty="0">
                <a:solidFill>
                  <a:srgbClr val="666666"/>
                </a:solidFill>
                <a:effectLst/>
              </a:rPr>
              <a:t>Normalization of Weights</a:t>
            </a:r>
            <a:r>
              <a:rPr lang="en-US" sz="1600" b="0" i="0" dirty="0">
                <a:solidFill>
                  <a:srgbClr val="666666"/>
                </a:solidFill>
                <a:effectLst/>
              </a:rPr>
              <a:t>: The sample weights are then normalized to ensure they sum up to 1. This step prevents the weights from becoming too large over iterations.</a:t>
            </a:r>
          </a:p>
          <a:p>
            <a:pPr algn="l" fontAlgn="base">
              <a:buFont typeface="+mj-lt"/>
              <a:buAutoNum type="arabicPeriod"/>
            </a:pPr>
            <a:r>
              <a:rPr lang="en-US" sz="1600" b="1" i="0" dirty="0">
                <a:solidFill>
                  <a:srgbClr val="666666"/>
                </a:solidFill>
                <a:effectLst/>
              </a:rPr>
              <a:t>Aggregate Predictions</a:t>
            </a:r>
            <a:r>
              <a:rPr lang="en-US" sz="1600" b="0" i="0" dirty="0">
                <a:solidFill>
                  <a:srgbClr val="666666"/>
                </a:solidFill>
                <a:effectLst/>
              </a:rPr>
              <a:t>: The weak learner’s prediction is combined with the predictions from previous weak learners, each weighted by its corresponding alpha value. This creates the ensemble prediction.</a:t>
            </a:r>
          </a:p>
          <a:p>
            <a:pPr algn="l" fontAlgn="base">
              <a:buFont typeface="+mj-lt"/>
              <a:buAutoNum type="arabicPeriod"/>
            </a:pPr>
            <a:r>
              <a:rPr lang="en-US" sz="1600" b="1" i="0" dirty="0">
                <a:solidFill>
                  <a:srgbClr val="666666"/>
                </a:solidFill>
                <a:effectLst/>
              </a:rPr>
              <a:t>Repeat</a:t>
            </a:r>
            <a:r>
              <a:rPr lang="en-US" sz="1600" b="0" i="0" dirty="0">
                <a:solidFill>
                  <a:srgbClr val="666666"/>
                </a:solidFill>
                <a:effectLst/>
              </a:rPr>
              <a:t>: Steps 2 to 7 are repeated for a specified number of iterations or until a certain level of accuracy is achieved.</a:t>
            </a:r>
          </a:p>
          <a:p>
            <a:pPr algn="l" fontAlgn="base">
              <a:buFont typeface="+mj-lt"/>
              <a:buAutoNum type="arabicPeriod"/>
            </a:pPr>
            <a:r>
              <a:rPr lang="en-US" sz="1600" b="1" i="0" dirty="0">
                <a:solidFill>
                  <a:srgbClr val="666666"/>
                </a:solidFill>
                <a:effectLst/>
              </a:rPr>
              <a:t>Final Prediction</a:t>
            </a:r>
            <a:r>
              <a:rPr lang="en-US" sz="1600" b="0" i="0" dirty="0">
                <a:solidFill>
                  <a:srgbClr val="666666"/>
                </a:solidFill>
                <a:effectLst/>
              </a:rPr>
              <a:t>: The final prediction is made by combining the weighted predictions of all the weak learners in the ensemble. The alpha values also contribute to each weak learner’s prediction weight.</a:t>
            </a:r>
          </a:p>
          <a:p>
            <a:pPr marL="0" indent="0">
              <a:buNone/>
            </a:pPr>
            <a:endParaRPr lang="en-IN" sz="1600" dirty="0"/>
          </a:p>
        </p:txBody>
      </p:sp>
    </p:spTree>
    <p:extLst>
      <p:ext uri="{BB962C8B-B14F-4D97-AF65-F5344CB8AC3E}">
        <p14:creationId xmlns:p14="http://schemas.microsoft.com/office/powerpoint/2010/main" val="3550264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721BE-562E-408C-9294-FAA729EC7A4C}"/>
              </a:ext>
            </a:extLst>
          </p:cNvPr>
          <p:cNvSpPr>
            <a:spLocks noGrp="1"/>
          </p:cNvSpPr>
          <p:nvPr>
            <p:ph type="title"/>
          </p:nvPr>
        </p:nvSpPr>
        <p:spPr>
          <a:xfrm>
            <a:off x="457200" y="192405"/>
            <a:ext cx="10896600" cy="569595"/>
          </a:xfrm>
        </p:spPr>
        <p:txBody>
          <a:bodyPr>
            <a:normAutofit fontScale="90000"/>
          </a:bodyPr>
          <a:lstStyle/>
          <a:p>
            <a:r>
              <a:rPr lang="en-IN" dirty="0"/>
              <a:t>ADABOOST</a:t>
            </a:r>
          </a:p>
        </p:txBody>
      </p:sp>
      <p:sp>
        <p:nvSpPr>
          <p:cNvPr id="3" name="Content Placeholder 2">
            <a:extLst>
              <a:ext uri="{FF2B5EF4-FFF2-40B4-BE49-F238E27FC236}">
                <a16:creationId xmlns:a16="http://schemas.microsoft.com/office/drawing/2014/main" id="{9A6E865B-328E-4807-9F58-904C0484F404}"/>
              </a:ext>
            </a:extLst>
          </p:cNvPr>
          <p:cNvSpPr>
            <a:spLocks noGrp="1"/>
          </p:cNvSpPr>
          <p:nvPr>
            <p:ph idx="1"/>
          </p:nvPr>
        </p:nvSpPr>
        <p:spPr>
          <a:xfrm>
            <a:off x="457200" y="762000"/>
            <a:ext cx="11334750" cy="2960845"/>
          </a:xfrm>
        </p:spPr>
        <p:txBody>
          <a:bodyPr>
            <a:noAutofit/>
          </a:bodyPr>
          <a:lstStyle/>
          <a:p>
            <a:pPr marL="0" indent="0" algn="just" fontAlgn="base">
              <a:buNone/>
            </a:pPr>
            <a:r>
              <a:rPr lang="en-US" sz="1200" b="0" i="0" dirty="0">
                <a:solidFill>
                  <a:srgbClr val="000000"/>
                </a:solidFill>
                <a:effectLst/>
              </a:rPr>
              <a:t>We can split the idea of AdaBoost into 3 big concept :</a:t>
            </a:r>
          </a:p>
          <a:p>
            <a:pPr marL="0" indent="0" algn="just" fontAlgn="base">
              <a:buNone/>
            </a:pPr>
            <a:r>
              <a:rPr lang="en-US" sz="1200" b="1" i="0" cap="all" dirty="0">
                <a:solidFill>
                  <a:srgbClr val="000000"/>
                </a:solidFill>
                <a:effectLst/>
              </a:rPr>
              <a:t>1. USED STUMP AS WEAK LEARNERS</a:t>
            </a:r>
          </a:p>
          <a:p>
            <a:pPr marL="0" indent="0" algn="just" fontAlgn="base">
              <a:buNone/>
            </a:pPr>
            <a:r>
              <a:rPr lang="en-US" sz="1200" b="0" i="0" dirty="0">
                <a:solidFill>
                  <a:srgbClr val="000000"/>
                </a:solidFill>
                <a:effectLst/>
              </a:rPr>
              <a:t>Weak learners is any model that has a accuracy better than random guessing even if it is just slightly better (</a:t>
            </a:r>
            <a:r>
              <a:rPr lang="en-US" sz="1200" b="0" i="0" dirty="0" err="1">
                <a:solidFill>
                  <a:srgbClr val="000000"/>
                </a:solidFill>
                <a:effectLst/>
              </a:rPr>
              <a:t>e.g</a:t>
            </a:r>
            <a:r>
              <a:rPr lang="en-US" sz="1200" b="0" i="0" dirty="0">
                <a:solidFill>
                  <a:srgbClr val="000000"/>
                </a:solidFill>
                <a:effectLst/>
              </a:rPr>
              <a:t> 0.51). In an Ensemble methods we combines multiple weak learners to make strong learner model. In AdaBoost, weak learners are used, a 1-level decision tree (Stump).The main idea when creating a weak classifier is to find the best stump that can separate data by minimizing overall errors.</a:t>
            </a:r>
          </a:p>
          <a:p>
            <a:pPr marL="0" indent="0" algn="just" fontAlgn="base">
              <a:buNone/>
            </a:pPr>
            <a:r>
              <a:rPr lang="en-US" sz="1200" b="1" i="0" cap="all" dirty="0">
                <a:solidFill>
                  <a:srgbClr val="000000"/>
                </a:solidFill>
                <a:effectLst/>
              </a:rPr>
              <a:t>2. INFLUENCE THE NEXT STUMP</a:t>
            </a:r>
          </a:p>
          <a:p>
            <a:pPr marL="0" indent="0" algn="just" fontAlgn="base">
              <a:buNone/>
            </a:pPr>
            <a:r>
              <a:rPr lang="en-US" sz="1200" b="0" i="0" dirty="0">
                <a:solidFill>
                  <a:srgbClr val="000000"/>
                </a:solidFill>
                <a:effectLst/>
              </a:rPr>
              <a:t>Unlike bagging, which makes models in parallel, Boosting does training sequentially, which means that each stump (weak learner) is affected by the previous stump. The way Stump affects the next stump is by giving different weights to the data that will be used in the next stump making process. This weighting is based on error calculations, if a data is incorrectly predicted in the first stump, then the data will be given a greater weight in the next stump-making process.</a:t>
            </a:r>
          </a:p>
          <a:p>
            <a:pPr marL="0" indent="0" algn="just" fontAlgn="base">
              <a:buNone/>
            </a:pPr>
            <a:r>
              <a:rPr lang="en-US" sz="1200" b="1" i="0" cap="all" dirty="0">
                <a:solidFill>
                  <a:srgbClr val="000000"/>
                </a:solidFill>
                <a:effectLst/>
              </a:rPr>
              <a:t>3. WEIGHTED VOTE</a:t>
            </a:r>
          </a:p>
          <a:p>
            <a:pPr marL="0" indent="0" algn="just" fontAlgn="base">
              <a:buNone/>
            </a:pPr>
            <a:r>
              <a:rPr lang="en-US" sz="1200" b="0" i="0" dirty="0">
                <a:solidFill>
                  <a:srgbClr val="000000"/>
                </a:solidFill>
                <a:effectLst/>
              </a:rPr>
              <a:t>In AdaBoost algorithm, each stump has a different weight, the weight for each stump is based on the resulting error rate. The smaller errors generated by a stump, the greater the weight of the stump. The weight of each stump is used in the voting process, if the greater the total weight obtained by one of the classes, then that class will be used as the final class.</a:t>
            </a:r>
          </a:p>
          <a:p>
            <a:pPr marL="0" indent="0" algn="just" fontAlgn="base">
              <a:buNone/>
            </a:pPr>
            <a:endParaRPr lang="en-US" sz="900" b="0" i="0" dirty="0">
              <a:solidFill>
                <a:srgbClr val="000000"/>
              </a:solidFill>
              <a:effectLst/>
              <a:latin typeface="Georgia" panose="02040502050405020303" pitchFamily="18" charset="0"/>
            </a:endParaRPr>
          </a:p>
          <a:p>
            <a:pPr marL="0" indent="0" algn="just" fontAlgn="base">
              <a:buNone/>
            </a:pPr>
            <a:endParaRPr lang="en-US" sz="1100" b="0" i="0" dirty="0">
              <a:solidFill>
                <a:srgbClr val="000000"/>
              </a:solidFill>
              <a:effectLst/>
              <a:latin typeface="Georgia" panose="02040502050405020303" pitchFamily="18" charset="0"/>
            </a:endParaRPr>
          </a:p>
          <a:p>
            <a:pPr marL="0" indent="0">
              <a:buNone/>
            </a:pPr>
            <a:endParaRPr lang="en-IN" sz="1600" dirty="0"/>
          </a:p>
        </p:txBody>
      </p:sp>
      <p:pic>
        <p:nvPicPr>
          <p:cNvPr id="7" name="Picture 6">
            <a:extLst>
              <a:ext uri="{FF2B5EF4-FFF2-40B4-BE49-F238E27FC236}">
                <a16:creationId xmlns:a16="http://schemas.microsoft.com/office/drawing/2014/main" id="{6BABA0DA-1B31-46F0-A0F2-0E8805E9709E}"/>
              </a:ext>
            </a:extLst>
          </p:cNvPr>
          <p:cNvPicPr>
            <a:picLocks noChangeAspect="1"/>
          </p:cNvPicPr>
          <p:nvPr/>
        </p:nvPicPr>
        <p:blipFill>
          <a:blip r:embed="rId2"/>
          <a:stretch>
            <a:fillRect/>
          </a:stretch>
        </p:blipFill>
        <p:spPr>
          <a:xfrm>
            <a:off x="147753" y="4388803"/>
            <a:ext cx="3345389" cy="1691958"/>
          </a:xfrm>
          <a:prstGeom prst="rect">
            <a:avLst/>
          </a:prstGeom>
        </p:spPr>
      </p:pic>
      <p:pic>
        <p:nvPicPr>
          <p:cNvPr id="9" name="Picture 8">
            <a:extLst>
              <a:ext uri="{FF2B5EF4-FFF2-40B4-BE49-F238E27FC236}">
                <a16:creationId xmlns:a16="http://schemas.microsoft.com/office/drawing/2014/main" id="{66E978FE-B457-4092-9A9D-F5E405142F10}"/>
              </a:ext>
            </a:extLst>
          </p:cNvPr>
          <p:cNvPicPr>
            <a:picLocks noChangeAspect="1"/>
          </p:cNvPicPr>
          <p:nvPr/>
        </p:nvPicPr>
        <p:blipFill>
          <a:blip r:embed="rId3"/>
          <a:stretch>
            <a:fillRect/>
          </a:stretch>
        </p:blipFill>
        <p:spPr>
          <a:xfrm>
            <a:off x="3493142" y="4116705"/>
            <a:ext cx="4039860" cy="2236153"/>
          </a:xfrm>
          <a:prstGeom prst="rect">
            <a:avLst/>
          </a:prstGeom>
        </p:spPr>
      </p:pic>
      <p:pic>
        <p:nvPicPr>
          <p:cNvPr id="13" name="Picture 12">
            <a:extLst>
              <a:ext uri="{FF2B5EF4-FFF2-40B4-BE49-F238E27FC236}">
                <a16:creationId xmlns:a16="http://schemas.microsoft.com/office/drawing/2014/main" id="{659DD491-9D36-4701-B222-2668F1C9FD78}"/>
              </a:ext>
            </a:extLst>
          </p:cNvPr>
          <p:cNvPicPr>
            <a:picLocks noChangeAspect="1"/>
          </p:cNvPicPr>
          <p:nvPr/>
        </p:nvPicPr>
        <p:blipFill>
          <a:blip r:embed="rId4"/>
          <a:stretch>
            <a:fillRect/>
          </a:stretch>
        </p:blipFill>
        <p:spPr>
          <a:xfrm>
            <a:off x="7803717" y="3994942"/>
            <a:ext cx="4297680" cy="2479677"/>
          </a:xfrm>
          <a:prstGeom prst="rect">
            <a:avLst/>
          </a:prstGeom>
        </p:spPr>
      </p:pic>
    </p:spTree>
    <p:extLst>
      <p:ext uri="{BB962C8B-B14F-4D97-AF65-F5344CB8AC3E}">
        <p14:creationId xmlns:p14="http://schemas.microsoft.com/office/powerpoint/2010/main" val="2920485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2A528-68F0-49EC-BFBE-D5A81A5AD2DC}"/>
              </a:ext>
            </a:extLst>
          </p:cNvPr>
          <p:cNvSpPr>
            <a:spLocks noGrp="1"/>
          </p:cNvSpPr>
          <p:nvPr>
            <p:ph type="title"/>
          </p:nvPr>
        </p:nvSpPr>
        <p:spPr>
          <a:xfrm>
            <a:off x="467360" y="0"/>
            <a:ext cx="10886440" cy="681037"/>
          </a:xfrm>
        </p:spPr>
        <p:txBody>
          <a:bodyPr>
            <a:normAutofit fontScale="90000"/>
          </a:bodyPr>
          <a:lstStyle/>
          <a:p>
            <a:r>
              <a:rPr lang="en-IN" dirty="0"/>
              <a:t>In Simple Terms</a:t>
            </a:r>
          </a:p>
        </p:txBody>
      </p:sp>
      <p:pic>
        <p:nvPicPr>
          <p:cNvPr id="5" name="Content Placeholder 4">
            <a:extLst>
              <a:ext uri="{FF2B5EF4-FFF2-40B4-BE49-F238E27FC236}">
                <a16:creationId xmlns:a16="http://schemas.microsoft.com/office/drawing/2014/main" id="{0ADC24DF-02E0-416B-AC80-9DEE60C9FC18}"/>
              </a:ext>
            </a:extLst>
          </p:cNvPr>
          <p:cNvPicPr>
            <a:picLocks noGrp="1" noChangeAspect="1"/>
          </p:cNvPicPr>
          <p:nvPr>
            <p:ph idx="1"/>
          </p:nvPr>
        </p:nvPicPr>
        <p:blipFill>
          <a:blip r:embed="rId2"/>
          <a:stretch>
            <a:fillRect/>
          </a:stretch>
        </p:blipFill>
        <p:spPr>
          <a:xfrm>
            <a:off x="467360" y="796924"/>
            <a:ext cx="6918959" cy="6061076"/>
          </a:xfrm>
        </p:spPr>
      </p:pic>
      <p:sp>
        <p:nvSpPr>
          <p:cNvPr id="8" name="TextBox 7">
            <a:extLst>
              <a:ext uri="{FF2B5EF4-FFF2-40B4-BE49-F238E27FC236}">
                <a16:creationId xmlns:a16="http://schemas.microsoft.com/office/drawing/2014/main" id="{088BFA9F-C760-4DD2-98DA-623CB544FE8E}"/>
              </a:ext>
            </a:extLst>
          </p:cNvPr>
          <p:cNvSpPr txBox="1"/>
          <p:nvPr/>
        </p:nvSpPr>
        <p:spPr>
          <a:xfrm>
            <a:off x="7820025" y="1181100"/>
            <a:ext cx="4105275" cy="5078313"/>
          </a:xfrm>
          <a:prstGeom prst="rect">
            <a:avLst/>
          </a:prstGeom>
          <a:noFill/>
        </p:spPr>
        <p:txBody>
          <a:bodyPr wrap="square" rtlCol="0">
            <a:spAutoFit/>
          </a:bodyPr>
          <a:lstStyle/>
          <a:p>
            <a:pPr algn="l" fontAlgn="base"/>
            <a:r>
              <a:rPr lang="en-US" b="1" i="0" dirty="0" err="1">
                <a:solidFill>
                  <a:srgbClr val="273239"/>
                </a:solidFill>
                <a:effectLst/>
                <a:latin typeface="Nunito" pitchFamily="2" charset="0"/>
              </a:rPr>
              <a:t>CatBoost</a:t>
            </a:r>
            <a:r>
              <a:rPr lang="en-US" b="1" i="0" dirty="0">
                <a:solidFill>
                  <a:srgbClr val="273239"/>
                </a:solidFill>
                <a:effectLst/>
                <a:latin typeface="Nunito" pitchFamily="2" charset="0"/>
              </a:rPr>
              <a:t> – </a:t>
            </a:r>
            <a:r>
              <a:rPr lang="en-US" b="0" i="0" dirty="0">
                <a:solidFill>
                  <a:srgbClr val="273239"/>
                </a:solidFill>
                <a:effectLst/>
                <a:latin typeface="Nunito" pitchFamily="2" charset="0"/>
              </a:rPr>
              <a:t>The growth of decision trees inside </a:t>
            </a:r>
            <a:r>
              <a:rPr lang="en-US" b="0" i="0" dirty="0" err="1">
                <a:solidFill>
                  <a:srgbClr val="273239"/>
                </a:solidFill>
                <a:effectLst/>
                <a:latin typeface="Nunito" pitchFamily="2" charset="0"/>
              </a:rPr>
              <a:t>CatBoost</a:t>
            </a:r>
            <a:r>
              <a:rPr lang="en-US" b="0" i="0" dirty="0">
                <a:solidFill>
                  <a:srgbClr val="273239"/>
                </a:solidFill>
                <a:effectLst/>
                <a:latin typeface="Nunito" pitchFamily="2" charset="0"/>
              </a:rPr>
              <a:t> is the primary distinction that sets it apart from and improves upon competitors. The decision trees that are created in </a:t>
            </a:r>
            <a:r>
              <a:rPr lang="en-US" b="0" i="0" dirty="0" err="1">
                <a:solidFill>
                  <a:srgbClr val="273239"/>
                </a:solidFill>
                <a:effectLst/>
                <a:latin typeface="Nunito" pitchFamily="2" charset="0"/>
              </a:rPr>
              <a:t>CatBoost</a:t>
            </a:r>
            <a:r>
              <a:rPr lang="en-US" b="0" i="0" dirty="0">
                <a:solidFill>
                  <a:srgbClr val="273239"/>
                </a:solidFill>
                <a:effectLst/>
                <a:latin typeface="Nunito" pitchFamily="2" charset="0"/>
              </a:rPr>
              <a:t> are symmetric. As there is a unique sort of approach for handling categorical datasets, </a:t>
            </a:r>
            <a:r>
              <a:rPr lang="en-US" b="0" i="0" dirty="0" err="1">
                <a:solidFill>
                  <a:srgbClr val="273239"/>
                </a:solidFill>
                <a:effectLst/>
                <a:latin typeface="Nunito" pitchFamily="2" charset="0"/>
              </a:rPr>
              <a:t>CatBoost</a:t>
            </a:r>
            <a:r>
              <a:rPr lang="en-US" b="0" i="0" dirty="0">
                <a:solidFill>
                  <a:srgbClr val="273239"/>
                </a:solidFill>
                <a:effectLst/>
                <a:latin typeface="Nunito" pitchFamily="2" charset="0"/>
              </a:rPr>
              <a:t> works very well on categorical datasets compared to any other algorithm in the field of machine learning. The categorical features in </a:t>
            </a:r>
            <a:r>
              <a:rPr lang="en-US" b="0" i="0" dirty="0" err="1">
                <a:solidFill>
                  <a:srgbClr val="273239"/>
                </a:solidFill>
                <a:effectLst/>
                <a:latin typeface="Nunito" pitchFamily="2" charset="0"/>
              </a:rPr>
              <a:t>CatBoost</a:t>
            </a:r>
            <a:r>
              <a:rPr lang="en-US" b="0" i="0" dirty="0">
                <a:solidFill>
                  <a:srgbClr val="273239"/>
                </a:solidFill>
                <a:effectLst/>
                <a:latin typeface="Nunito" pitchFamily="2" charset="0"/>
              </a:rPr>
              <a:t> are encoded based on the output columns. As a result, the output column’s weight will be taken into account while training or encoding the categorical features, increasing its accuracy on categorical datasets.</a:t>
            </a:r>
          </a:p>
        </p:txBody>
      </p:sp>
    </p:spTree>
    <p:extLst>
      <p:ext uri="{BB962C8B-B14F-4D97-AF65-F5344CB8AC3E}">
        <p14:creationId xmlns:p14="http://schemas.microsoft.com/office/powerpoint/2010/main" val="2685551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7215-A2E1-4E9B-8AEA-926B92301E4C}"/>
              </a:ext>
            </a:extLst>
          </p:cNvPr>
          <p:cNvSpPr>
            <a:spLocks noGrp="1"/>
          </p:cNvSpPr>
          <p:nvPr>
            <p:ph type="title"/>
          </p:nvPr>
        </p:nvSpPr>
        <p:spPr>
          <a:xfrm>
            <a:off x="838200" y="165101"/>
            <a:ext cx="10515600" cy="444500"/>
          </a:xfrm>
        </p:spPr>
        <p:txBody>
          <a:bodyPr>
            <a:normAutofit fontScale="90000"/>
          </a:bodyPr>
          <a:lstStyle/>
          <a:p>
            <a:r>
              <a:rPr lang="en-IN" dirty="0"/>
              <a:t>Gradient Boosting</a:t>
            </a:r>
          </a:p>
        </p:txBody>
      </p:sp>
      <p:pic>
        <p:nvPicPr>
          <p:cNvPr id="9" name="Picture 8">
            <a:extLst>
              <a:ext uri="{FF2B5EF4-FFF2-40B4-BE49-F238E27FC236}">
                <a16:creationId xmlns:a16="http://schemas.microsoft.com/office/drawing/2014/main" id="{8E00463B-3AFE-4A60-977F-C017EC8579C4}"/>
              </a:ext>
            </a:extLst>
          </p:cNvPr>
          <p:cNvPicPr>
            <a:picLocks noChangeAspect="1"/>
          </p:cNvPicPr>
          <p:nvPr/>
        </p:nvPicPr>
        <p:blipFill>
          <a:blip r:embed="rId2"/>
          <a:stretch>
            <a:fillRect/>
          </a:stretch>
        </p:blipFill>
        <p:spPr>
          <a:xfrm>
            <a:off x="934720" y="795337"/>
            <a:ext cx="10095230" cy="5267325"/>
          </a:xfrm>
          <a:prstGeom prst="rect">
            <a:avLst/>
          </a:prstGeom>
        </p:spPr>
      </p:pic>
    </p:spTree>
    <p:extLst>
      <p:ext uri="{BB962C8B-B14F-4D97-AF65-F5344CB8AC3E}">
        <p14:creationId xmlns:p14="http://schemas.microsoft.com/office/powerpoint/2010/main" val="3425988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6949</TotalTime>
  <Words>3183</Words>
  <Application>Microsoft Office PowerPoint</Application>
  <PresentationFormat>Widescreen</PresentationFormat>
  <Paragraphs>112</Paragraphs>
  <Slides>34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Calibri</vt:lpstr>
      <vt:lpstr>Calibri Light</vt:lpstr>
      <vt:lpstr>Georgia</vt:lpstr>
      <vt:lpstr>Lato</vt:lpstr>
      <vt:lpstr>Nunito</vt:lpstr>
      <vt:lpstr>sohne</vt:lpstr>
      <vt:lpstr>source-serif-pro</vt:lpstr>
      <vt:lpstr>Wingdings</vt:lpstr>
      <vt:lpstr>Office Theme</vt:lpstr>
      <vt:lpstr>Boosting</vt:lpstr>
      <vt:lpstr>Boosting</vt:lpstr>
      <vt:lpstr>Gradient Boosting</vt:lpstr>
      <vt:lpstr>XGBoost- Extreme Gradient Boosting</vt:lpstr>
      <vt:lpstr>Light GBM</vt:lpstr>
      <vt:lpstr>ADABOOST</vt:lpstr>
      <vt:lpstr>ADABOOST</vt:lpstr>
      <vt:lpstr>In Simple Terms</vt:lpstr>
      <vt:lpstr>Gradient Boosting</vt:lpstr>
      <vt:lpstr>XGBoost</vt:lpstr>
      <vt:lpstr>ADABOOST</vt:lpstr>
      <vt:lpstr>Extra Trees Model (Extremely Randomized Trees)</vt:lpstr>
      <vt:lpstr>Extra Trees vs Random Forest</vt:lpstr>
      <vt:lpstr>EXTRA TREES MODEL</vt:lpstr>
      <vt:lpstr>KNN Model-Classification</vt:lpstr>
      <vt:lpstr>KNN Model-Classification</vt:lpstr>
      <vt:lpstr>SVM-Classification</vt:lpstr>
      <vt:lpstr>SVM-Classification(Linear)</vt:lpstr>
      <vt:lpstr>SVM-Classification (Linear)</vt:lpstr>
      <vt:lpstr>SVM-Non Linear (Kernel)</vt:lpstr>
      <vt:lpstr>SVM-Non Linear (Different Types of Kernels)</vt:lpstr>
      <vt:lpstr>SVM-Non Linear (Gaussian Kernel Radial Basis Function (RBF))</vt:lpstr>
      <vt:lpstr>APRIORI</vt:lpstr>
      <vt:lpstr>1. APRIORI-Support</vt:lpstr>
      <vt:lpstr>2. APRIORI-Confidence</vt:lpstr>
      <vt:lpstr>3. APRIORI- Lift</vt:lpstr>
      <vt:lpstr>APRIORI- Algorithm</vt:lpstr>
      <vt:lpstr>ARL- Metrics</vt:lpstr>
      <vt:lpstr>RFM Analysis</vt:lpstr>
      <vt:lpstr>RFM Analysis</vt:lpstr>
      <vt:lpstr>RFM Analysis</vt:lpstr>
      <vt:lpstr>RFM Analysis</vt:lpstr>
      <vt:lpstr>SVR-Support Vector Regression</vt:lpstr>
      <vt:lpstr>SVR-Support Vector Regression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Boosting</dc:title>
  <dc:creator>Sumit Kaushik</dc:creator>
  <cp:lastModifiedBy>Sumit Kaushik</cp:lastModifiedBy>
  <cp:revision>46</cp:revision>
  <dcterms:created xsi:type="dcterms:W3CDTF">2023-10-22T10:07:41Z</dcterms:created>
  <dcterms:modified xsi:type="dcterms:W3CDTF">2023-10-27T08:45:47Z</dcterms:modified>
</cp:coreProperties>
</file>